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300" r:id="rId3"/>
    <p:sldId id="301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9900FF"/>
    <a:srgbClr val="CC0000"/>
    <a:srgbClr val="FF0066"/>
    <a:srgbClr val="0066FF"/>
    <a:srgbClr val="000066"/>
    <a:srgbClr val="003366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43" autoAdjust="0"/>
    <p:restoredTop sz="91020"/>
  </p:normalViewPr>
  <p:slideViewPr>
    <p:cSldViewPr>
      <p:cViewPr varScale="1">
        <p:scale>
          <a:sx n="116" d="100"/>
          <a:sy n="116" d="100"/>
        </p:scale>
        <p:origin x="91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F808E3-B88F-40D5-BE45-04DC53AA8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F65A731-F390-4018-BD4E-8B3A1415A5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B36E7A-9DC1-4123-8DF7-D05F08D81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9C9E55-34F0-4D18-8C05-7E8D2EE60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3020DCC-7D13-4A00-A7B2-37860BD3F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CE7150-D301-41C3-9BB7-94813D3BD11D}" type="slidenum">
              <a:rPr lang="de-DE" altLang="de-DE"/>
              <a:pPr/>
              <a:t>‹N°›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68848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B2D6DF-A143-42C7-A536-DF6D02357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1CE847A-32FE-40B9-89AF-8EE3CDC2D2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687EEE-A82C-49A8-8DC6-9889B4963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F5A23AD-6653-4493-9ABB-8EF5ED590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25D892F-5810-4BE1-807E-A3DCD8994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44ACAA-527C-4FBE-9538-9CEDC11402EF}" type="slidenum">
              <a:rPr lang="de-DE" altLang="de-DE"/>
              <a:pPr/>
              <a:t>‹N°›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22866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A8C8D43-BADF-4AA6-9714-04B33797FF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AF44D5F-5F05-488F-A7AB-0240797560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9A6368E-1AEF-4283-A200-222BB00AB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A38A2C1-E403-4606-84CA-D3A56F0B4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066E84-4E23-4A9A-A37F-FA32775FD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A2B95-7CCC-45E3-BC72-6DBE592AAA23}" type="slidenum">
              <a:rPr lang="de-DE" altLang="de-DE"/>
              <a:pPr/>
              <a:t>‹N°›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70455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446A3D-34E3-486A-91AF-9453EC6D2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1504F4-3E21-45BC-953B-D11155D68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614BCA-3BA4-477B-AFD1-D5E0BA1FF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40F7009-4685-4D98-A105-C895C2C18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FF0BDC-1AE1-4F38-9DA4-DCB9B876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F5161-CBB8-4C09-8D94-DB9B7DC27A33}" type="slidenum">
              <a:rPr lang="de-DE" altLang="de-DE"/>
              <a:pPr/>
              <a:t>‹N°›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57646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5751D5-C080-4A07-A031-4DDFA64F9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39238C-0D34-4AB7-9952-3B8B4F529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F22883-8BA8-4C1E-8F2C-9BD3ED81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87B487B-B3FC-48DA-B2DB-669089732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6F6B43-166A-4F75-A34B-4C88F3864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6D4980-1AE4-4831-A349-D8BDFA7BF5B7}" type="slidenum">
              <a:rPr lang="de-DE" altLang="de-DE"/>
              <a:pPr/>
              <a:t>‹N°›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47815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46A6C5-CE2A-4E93-93FD-47B843537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9EA295-7C13-4581-B031-2310EB7381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329025D-517C-488A-8019-09EDA866A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04B94F7-29F1-4C86-8D1B-54A89FFEA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CA7779F-A88F-4489-877C-F1F08649F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DB4EC74-C585-44B2-96DE-38708BA63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D2F94-C893-48C9-94B8-AD15BA82B7CA}" type="slidenum">
              <a:rPr lang="de-DE" altLang="de-DE"/>
              <a:pPr/>
              <a:t>‹N°›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03028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F8CD3E-C272-408C-A342-B8492E11B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D9FADD-41C0-4DC4-A55D-0AB852C38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9B20415-8BF8-43A5-BA67-1370B3DBF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EE3BC5-DB1B-4AAE-84A6-FBCDF81992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FD3C9E6-8ADF-4130-B1DC-E60A6C0F41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50CEA1B-63B1-458A-B8EE-97E7B53AA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3BE6CE9-05DF-4BC5-AC39-58CFC9E3F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19A8CB3-8AD1-4A2A-AA22-7F17977D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143B61-69A0-4AC5-A42A-0F28075D990D}" type="slidenum">
              <a:rPr lang="de-DE" altLang="de-DE"/>
              <a:pPr/>
              <a:t>‹N°›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67520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9E9457-DCA3-468E-9917-46E06D1B7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B6DEE4D-53EB-4C22-BEFC-37C157B66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B9C404B-AE39-4B82-90F7-5C15A6EAE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9AD8984-8EA5-49C4-81E3-A03638593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BED331-A603-4405-AF48-DBB0DC5AB62E}" type="slidenum">
              <a:rPr lang="de-DE" altLang="de-DE"/>
              <a:pPr/>
              <a:t>‹N°›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62173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7797794-3DF1-4510-A83B-0B2617ADF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21AD97-F288-47A9-AE79-E0C7C23DF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95D689-AD12-4189-B63C-7D5EA0C3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3CD50B-12FA-4507-AEA1-CE55719B0BF9}" type="slidenum">
              <a:rPr lang="de-DE" altLang="de-DE"/>
              <a:pPr/>
              <a:t>‹N°›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22471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0F1F40-C88B-4E89-B661-2C2FFB736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55B744-38BA-462C-A92C-7BD2ECB9C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258960C-EED5-4AB9-BF43-70B769E76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61FA502-4830-4B16-896C-8AA240778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2D73608-39A6-4FBE-BD43-C485A85C9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0D797CC-2395-441E-B123-E3FB061C2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99410-9756-46A9-B52C-1E13A5875C0D}" type="slidenum">
              <a:rPr lang="de-DE" altLang="de-DE"/>
              <a:pPr/>
              <a:t>‹N°›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30623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83DBDB-E48E-4EF6-8102-F042FDAFC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3AD2F23-2E91-4BEE-A2D2-FDE71A099B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EBE32A0-6483-46A2-A2A0-AFAFB4E6A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5089F1F-DCBF-43B9-9C36-3649747D0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0F51579-5FC4-474A-8EF2-1A40F0975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0786BF4-E23E-4B2B-BBC4-A6EA2C1CD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73EB33-5E5C-43DC-AF24-B2CA6503F70C}" type="slidenum">
              <a:rPr lang="de-DE" altLang="de-DE"/>
              <a:pPr/>
              <a:t>‹N°›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44830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0955601-BF81-4772-A8B8-D8ED737F67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das Titelformat zu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111F2D7-097D-4378-9F59-45491A28CE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EF63A8D-9462-4B03-A386-D6FFAAC686B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de-DE" altLang="de-D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441620A-E69D-4371-9A26-0F09B6B619A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de-DE" altLang="de-D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67FC78D-3BE5-45D4-99E2-F04778CCCB6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F25CC2A-8D02-4696-8C7F-1176FB8AADAB}" type="slidenum">
              <a:rPr lang="de-DE" altLang="de-DE"/>
              <a:pPr/>
              <a:t>‹N°›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13.xml"/><Relationship Id="rId18" Type="http://schemas.openxmlformats.org/officeDocument/2006/relationships/slide" Target="slide8.xml"/><Relationship Id="rId3" Type="http://schemas.openxmlformats.org/officeDocument/2006/relationships/slide" Target="slide3.xml"/><Relationship Id="rId21" Type="http://schemas.openxmlformats.org/officeDocument/2006/relationships/slide" Target="slide10.xml"/><Relationship Id="rId7" Type="http://schemas.openxmlformats.org/officeDocument/2006/relationships/slide" Target="slide17.xml"/><Relationship Id="rId12" Type="http://schemas.openxmlformats.org/officeDocument/2006/relationships/slide" Target="slide12.xml"/><Relationship Id="rId17" Type="http://schemas.openxmlformats.org/officeDocument/2006/relationships/slide" Target="slide7.xml"/><Relationship Id="rId2" Type="http://schemas.openxmlformats.org/officeDocument/2006/relationships/slide" Target="slide1.xml"/><Relationship Id="rId16" Type="http://schemas.openxmlformats.org/officeDocument/2006/relationships/slide" Target="slide15.xml"/><Relationship Id="rId20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20.xml"/><Relationship Id="rId5" Type="http://schemas.openxmlformats.org/officeDocument/2006/relationships/slide" Target="slide4.xml"/><Relationship Id="rId15" Type="http://schemas.openxmlformats.org/officeDocument/2006/relationships/slide" Target="slide14.xml"/><Relationship Id="rId10" Type="http://schemas.openxmlformats.org/officeDocument/2006/relationships/slide" Target="slide19.xml"/><Relationship Id="rId19" Type="http://schemas.openxmlformats.org/officeDocument/2006/relationships/slide" Target="slide11.xml"/><Relationship Id="rId4" Type="http://schemas.openxmlformats.org/officeDocument/2006/relationships/slide" Target="slide6.xml"/><Relationship Id="rId9" Type="http://schemas.openxmlformats.org/officeDocument/2006/relationships/slide" Target="slide21.xml"/><Relationship Id="rId14" Type="http://schemas.openxmlformats.org/officeDocument/2006/relationships/slide" Target="slide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35EDBEA-7F77-43C0-8822-6E53C5D5EBCB}"/>
              </a:ext>
            </a:extLst>
          </p:cNvPr>
          <p:cNvGrpSpPr/>
          <p:nvPr/>
        </p:nvGrpSpPr>
        <p:grpSpPr>
          <a:xfrm>
            <a:off x="1043608" y="38100"/>
            <a:ext cx="6705600" cy="6781800"/>
            <a:chOff x="951384" y="-14523"/>
            <a:chExt cx="6705600" cy="6781800"/>
          </a:xfrm>
        </p:grpSpPr>
        <p:sp>
          <p:nvSpPr>
            <p:cNvPr id="5" name="AutoShape 2">
              <a:extLst>
                <a:ext uri="{FF2B5EF4-FFF2-40B4-BE49-F238E27FC236}">
                  <a16:creationId xmlns:a16="http://schemas.microsoft.com/office/drawing/2014/main" id="{26AB6D17-39DF-42F3-B3CD-E8F5BF477E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1384" y="-14523"/>
              <a:ext cx="1676400" cy="1066800"/>
            </a:xfrm>
            <a:prstGeom prst="roundRect">
              <a:avLst/>
            </a:prstGeom>
            <a:solidFill>
              <a:srgbClr val="5957C6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anchor="ctr"/>
            <a:lstStyle/>
            <a:p>
              <a:pPr algn="ctr"/>
              <a:r>
                <a:rPr lang="de-DE" altLang="de-DE" sz="1800" b="1" dirty="0">
                  <a:solidFill>
                    <a:srgbClr val="F8783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Formation</a:t>
              </a:r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C677E902-1141-4D66-8217-A76CE11EF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784" y="-14523"/>
              <a:ext cx="1676400" cy="1066800"/>
            </a:xfrm>
            <a:prstGeom prst="roundRect">
              <a:avLst/>
            </a:prstGeom>
            <a:solidFill>
              <a:srgbClr val="F8783A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anchor="ctr"/>
            <a:lstStyle/>
            <a:p>
              <a:pPr algn="ctr"/>
              <a:r>
                <a:rPr lang="de-DE" altLang="de-DE" sz="1800" b="1" dirty="0">
                  <a:solidFill>
                    <a:srgbClr val="5957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Profession</a:t>
              </a:r>
            </a:p>
          </p:txBody>
        </p:sp>
        <p:sp>
          <p:nvSpPr>
            <p:cNvPr id="7" name="AutoShape 5">
              <a:extLst>
                <a:ext uri="{FF2B5EF4-FFF2-40B4-BE49-F238E27FC236}">
                  <a16:creationId xmlns:a16="http://schemas.microsoft.com/office/drawing/2014/main" id="{F2413E1F-8DB2-4D8F-9398-870F7E8502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4184" y="-14523"/>
              <a:ext cx="1676400" cy="1066800"/>
            </a:xfrm>
            <a:prstGeom prst="roundRect">
              <a:avLst/>
            </a:prstGeom>
            <a:solidFill>
              <a:srgbClr val="EBCF28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anchor="ctr"/>
            <a:lstStyle/>
            <a:p>
              <a:pPr algn="ctr"/>
              <a:r>
                <a:rPr lang="de-DE" altLang="de-DE" sz="1800" b="1" dirty="0">
                  <a:solidFill>
                    <a:srgbClr val="168D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Garçons</a:t>
              </a:r>
            </a:p>
          </p:txBody>
        </p:sp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B76028A3-8B7F-42E9-B301-B7F05ABEA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0584" y="0"/>
              <a:ext cx="1676400" cy="1066800"/>
            </a:xfrm>
            <a:prstGeom prst="roundRect">
              <a:avLst/>
            </a:prstGeom>
            <a:solidFill>
              <a:srgbClr val="168D8C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anchor="ctr"/>
            <a:lstStyle/>
            <a:p>
              <a:pPr algn="ctr"/>
              <a:r>
                <a:rPr lang="de-DE" altLang="de-DE" sz="1800" b="1" dirty="0" err="1">
                  <a:solidFill>
                    <a:srgbClr val="EBCF2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Filles</a:t>
              </a:r>
              <a:endParaRPr lang="de-DE" altLang="de-DE" sz="1800" b="1" dirty="0">
                <a:solidFill>
                  <a:srgbClr val="EBCF2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AutoShape 8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AA277214-7772-4314-A4FD-5695D6EFCA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1384" y="1052277"/>
              <a:ext cx="1676400" cy="1143000"/>
            </a:xfrm>
            <a:prstGeom prst="roundRect">
              <a:avLst/>
            </a:prstGeom>
            <a:solidFill>
              <a:srgbClr val="5957C6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anchor="ctr"/>
            <a:lstStyle/>
            <a:p>
              <a:pPr algn="ctr"/>
              <a:r>
                <a:rPr lang="de-DE" altLang="de-DE" sz="1800" b="1" dirty="0">
                  <a:solidFill>
                    <a:srgbClr val="F8783A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2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20</a:t>
              </a:r>
              <a:endParaRPr lang="de-DE" altLang="de-DE" sz="1800" b="1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AutoShape 15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9B59C110-6DE3-4887-871C-7C06B7D2FB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1384" y="2195277"/>
              <a:ext cx="1676400" cy="1143000"/>
            </a:xfrm>
            <a:prstGeom prst="roundRect">
              <a:avLst/>
            </a:prstGeom>
            <a:solidFill>
              <a:srgbClr val="5957C6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anchor="ctr"/>
            <a:lstStyle/>
            <a:p>
              <a:pPr algn="ctr"/>
              <a:r>
                <a:rPr lang="de-DE" altLang="de-DE" sz="1800" b="1" dirty="0">
                  <a:solidFill>
                    <a:srgbClr val="F8783A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40</a:t>
              </a:r>
              <a:endParaRPr lang="de-DE" altLang="de-DE" sz="1800" b="1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6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F6DECE53-7ED6-4A76-9927-EF3598F4A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1384" y="5624277"/>
              <a:ext cx="1676400" cy="1143000"/>
            </a:xfrm>
            <a:prstGeom prst="roundRect">
              <a:avLst/>
            </a:prstGeom>
            <a:solidFill>
              <a:srgbClr val="5957C6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anchor="ctr"/>
            <a:lstStyle/>
            <a:p>
              <a:pPr algn="ctr"/>
              <a:r>
                <a:rPr lang="de-DE" altLang="de-DE" sz="1800" b="1" dirty="0">
                  <a:solidFill>
                    <a:srgbClr val="F8783A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100</a:t>
              </a:r>
              <a:endParaRPr lang="de-DE" altLang="de-DE" sz="1800" b="1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AutoShape 17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F40CF17D-BB0A-4259-B7F3-EB37D7DF8E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1384" y="3338277"/>
              <a:ext cx="1676400" cy="1143000"/>
            </a:xfrm>
            <a:prstGeom prst="roundRect">
              <a:avLst/>
            </a:prstGeom>
            <a:solidFill>
              <a:srgbClr val="5957C6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anchor="ctr"/>
            <a:lstStyle/>
            <a:p>
              <a:pPr algn="ctr"/>
              <a:r>
                <a:rPr lang="de-DE" altLang="de-DE" sz="1800" b="1" dirty="0">
                  <a:solidFill>
                    <a:srgbClr val="F8783A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60</a:t>
              </a:r>
              <a:endParaRPr lang="de-DE" altLang="de-DE" sz="1800" b="1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AutoShape 18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C2FC98F5-E9FF-47A8-944D-628B875BB0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1384" y="4481277"/>
              <a:ext cx="1676400" cy="1143000"/>
            </a:xfrm>
            <a:prstGeom prst="roundRect">
              <a:avLst/>
            </a:prstGeom>
            <a:solidFill>
              <a:srgbClr val="5957C6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anchor="ctr"/>
            <a:lstStyle/>
            <a:p>
              <a:pPr algn="ctr"/>
              <a:r>
                <a:rPr lang="de-DE" altLang="de-DE" sz="1800" b="1" dirty="0">
                  <a:solidFill>
                    <a:srgbClr val="F8783A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80</a:t>
              </a:r>
              <a:endParaRPr lang="de-DE" altLang="de-DE" sz="1800" b="1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AutoShape 44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CC85BD82-7D47-4937-B5A8-888012BD99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0584" y="1052277"/>
              <a:ext cx="1676400" cy="1143000"/>
            </a:xfrm>
            <a:prstGeom prst="roundRect">
              <a:avLst/>
            </a:prstGeom>
            <a:solidFill>
              <a:srgbClr val="168D8C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anchor="ctr"/>
            <a:lstStyle/>
            <a:p>
              <a:pPr algn="ctr"/>
              <a:r>
                <a:rPr lang="de-DE" altLang="de-DE" sz="1800" b="1" dirty="0">
                  <a:solidFill>
                    <a:srgbClr val="EBCF28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20</a:t>
              </a:r>
              <a:endParaRPr lang="de-DE" altLang="de-DE" sz="1800" b="1" dirty="0">
                <a:solidFill>
                  <a:srgbClr val="EBCF2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AutoShape 45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DB83A789-5C2C-4F00-8A7E-576892863B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0584" y="2195277"/>
              <a:ext cx="1676400" cy="1143000"/>
            </a:xfrm>
            <a:prstGeom prst="roundRect">
              <a:avLst/>
            </a:prstGeom>
            <a:solidFill>
              <a:srgbClr val="168D8C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anchor="ctr"/>
            <a:lstStyle/>
            <a:p>
              <a:pPr algn="ctr"/>
              <a:r>
                <a:rPr lang="de-DE" altLang="de-DE" sz="1800" b="1" dirty="0">
                  <a:solidFill>
                    <a:srgbClr val="EBCF28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40</a:t>
              </a:r>
              <a:endParaRPr lang="de-DE" altLang="de-DE" sz="1800" b="1" dirty="0">
                <a:solidFill>
                  <a:srgbClr val="EBCF2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AutoShape 46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E9389A90-7426-428F-84A2-7E749D4AF0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0584" y="5624277"/>
              <a:ext cx="1676400" cy="1143000"/>
            </a:xfrm>
            <a:prstGeom prst="roundRect">
              <a:avLst/>
            </a:prstGeom>
            <a:solidFill>
              <a:srgbClr val="168D8C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anchor="ctr"/>
            <a:lstStyle/>
            <a:p>
              <a:pPr algn="ctr"/>
              <a:r>
                <a:rPr lang="de-DE" altLang="de-DE" sz="1800" b="1" dirty="0">
                  <a:solidFill>
                    <a:srgbClr val="EBCF28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100</a:t>
              </a:r>
              <a:endParaRPr lang="de-DE" altLang="de-DE" sz="1800" b="1" dirty="0">
                <a:solidFill>
                  <a:srgbClr val="EBCF2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AutoShape 47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04F73964-F047-4173-89E7-3C21F34FF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0584" y="3338277"/>
              <a:ext cx="1676400" cy="1143000"/>
            </a:xfrm>
            <a:prstGeom prst="roundRect">
              <a:avLst/>
            </a:prstGeom>
            <a:solidFill>
              <a:srgbClr val="168D8C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anchor="ctr"/>
            <a:lstStyle/>
            <a:p>
              <a:pPr algn="ctr"/>
              <a:r>
                <a:rPr lang="de-DE" altLang="de-DE" sz="1800" b="1" dirty="0">
                  <a:solidFill>
                    <a:srgbClr val="EBCF28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60</a:t>
              </a:r>
              <a:endParaRPr lang="de-DE" altLang="de-DE" sz="1800" b="1" dirty="0">
                <a:solidFill>
                  <a:srgbClr val="EBCF2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AutoShape 48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B2AA5401-B3CA-4C34-95DE-3DA22EAA27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0584" y="4481277"/>
              <a:ext cx="1676400" cy="1143000"/>
            </a:xfrm>
            <a:prstGeom prst="roundRect">
              <a:avLst/>
            </a:prstGeom>
            <a:solidFill>
              <a:srgbClr val="168D8C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anchor="ctr"/>
            <a:lstStyle/>
            <a:p>
              <a:pPr algn="ctr"/>
              <a:r>
                <a:rPr lang="de-DE" altLang="de-DE" sz="1800" b="1" dirty="0">
                  <a:solidFill>
                    <a:srgbClr val="EBCF28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80</a:t>
              </a:r>
              <a:endParaRPr lang="de-DE" altLang="de-DE" sz="1800" b="1" dirty="0">
                <a:solidFill>
                  <a:srgbClr val="EBCF2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AutoShape 49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783C512D-EF88-49FF-B1A0-1037FF2B2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4184" y="1052277"/>
              <a:ext cx="1676400" cy="1143000"/>
            </a:xfrm>
            <a:prstGeom prst="roundRect">
              <a:avLst/>
            </a:prstGeom>
            <a:solidFill>
              <a:srgbClr val="EBCF28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anchor="ctr"/>
            <a:lstStyle/>
            <a:p>
              <a:pPr algn="ctr"/>
              <a:r>
                <a:rPr lang="de-DE" altLang="de-DE" sz="1800" b="1" dirty="0">
                  <a:solidFill>
                    <a:srgbClr val="168D8C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12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20</a:t>
              </a:r>
              <a:endParaRPr lang="de-DE" altLang="de-DE" sz="1800" b="1" dirty="0">
                <a:solidFill>
                  <a:srgbClr val="168D8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AutoShape 50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2C96A9A6-8F4E-413F-A2B6-42440E380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4184" y="2195277"/>
              <a:ext cx="1676400" cy="1143000"/>
            </a:xfrm>
            <a:prstGeom prst="roundRect">
              <a:avLst/>
            </a:prstGeom>
            <a:solidFill>
              <a:srgbClr val="EBCF28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anchor="ctr"/>
            <a:lstStyle/>
            <a:p>
              <a:pPr algn="ctr"/>
              <a:r>
                <a:rPr lang="de-DE" altLang="de-DE" sz="1800" b="1" dirty="0">
                  <a:solidFill>
                    <a:srgbClr val="168D8C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1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40</a:t>
              </a:r>
              <a:endParaRPr lang="de-DE" altLang="de-DE" sz="1800" b="1" dirty="0">
                <a:solidFill>
                  <a:srgbClr val="168D8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AutoShape 51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E91C0BDA-EEEC-45B4-BA90-249CAEDB1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4184" y="5624277"/>
              <a:ext cx="1676400" cy="1143000"/>
            </a:xfrm>
            <a:prstGeom prst="roundRect">
              <a:avLst/>
            </a:prstGeom>
            <a:solidFill>
              <a:srgbClr val="EBCF28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anchor="ctr"/>
            <a:lstStyle/>
            <a:p>
              <a:pPr algn="ctr"/>
              <a:r>
                <a:rPr lang="de-DE" altLang="de-DE" sz="1800" b="1" dirty="0">
                  <a:solidFill>
                    <a:srgbClr val="168D8C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1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100</a:t>
              </a:r>
              <a:endParaRPr lang="de-DE" altLang="de-DE" sz="1800" b="1" dirty="0">
                <a:solidFill>
                  <a:srgbClr val="168D8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AutoShape 52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2FB8BD8F-9548-4DDA-8640-E260CB678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4184" y="3338277"/>
              <a:ext cx="1676400" cy="1143000"/>
            </a:xfrm>
            <a:prstGeom prst="roundRect">
              <a:avLst/>
            </a:prstGeom>
            <a:solidFill>
              <a:srgbClr val="EBCF28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anchor="ctr"/>
            <a:lstStyle/>
            <a:p>
              <a:pPr algn="ctr"/>
              <a:r>
                <a:rPr lang="de-DE" altLang="de-DE" sz="1800" b="1" dirty="0">
                  <a:solidFill>
                    <a:srgbClr val="168D8C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1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60</a:t>
              </a:r>
              <a:endParaRPr lang="de-DE" altLang="de-DE" sz="1800" b="1" dirty="0">
                <a:solidFill>
                  <a:srgbClr val="168D8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AutoShape 53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E560F075-55A5-49CE-A199-3CCD6B222B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4184" y="4481277"/>
              <a:ext cx="1676400" cy="1143000"/>
            </a:xfrm>
            <a:prstGeom prst="roundRect">
              <a:avLst/>
            </a:prstGeom>
            <a:solidFill>
              <a:srgbClr val="EBCF28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anchor="ctr"/>
            <a:lstStyle/>
            <a:p>
              <a:pPr algn="ctr"/>
              <a:r>
                <a:rPr lang="de-DE" altLang="de-DE" sz="1800" b="1" dirty="0">
                  <a:solidFill>
                    <a:srgbClr val="168D8C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1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80</a:t>
              </a:r>
              <a:endParaRPr lang="de-DE" altLang="de-DE" sz="1800" b="1" dirty="0">
                <a:solidFill>
                  <a:srgbClr val="168D8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AutoShape 54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FBB12CCB-4E37-4E86-A3E4-26FDA0572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784" y="1052277"/>
              <a:ext cx="1676400" cy="1143000"/>
            </a:xfrm>
            <a:prstGeom prst="roundRect">
              <a:avLst/>
            </a:prstGeom>
            <a:solidFill>
              <a:srgbClr val="F8783A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anchor="ctr"/>
            <a:lstStyle/>
            <a:p>
              <a:pPr algn="ctr"/>
              <a:r>
                <a:rPr lang="de-DE" altLang="de-DE" sz="1800" b="1" dirty="0">
                  <a:solidFill>
                    <a:srgbClr val="3366FF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17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20</a:t>
              </a:r>
              <a:endParaRPr lang="de-DE" altLang="de-DE" sz="1800" b="1" dirty="0">
                <a:solidFill>
                  <a:srgbClr val="3366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AutoShape 55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5310E6D2-2E3B-4D28-AC8A-0DCB55CCE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784" y="2195277"/>
              <a:ext cx="1676400" cy="1143000"/>
            </a:xfrm>
            <a:prstGeom prst="roundRect">
              <a:avLst/>
            </a:prstGeom>
            <a:solidFill>
              <a:srgbClr val="F8783A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anchor="ctr"/>
            <a:lstStyle/>
            <a:p>
              <a:pPr algn="ctr"/>
              <a:r>
                <a:rPr lang="de-DE" altLang="de-DE" sz="1800" b="1" dirty="0">
                  <a:solidFill>
                    <a:srgbClr val="5957C6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18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40</a:t>
              </a:r>
              <a:endParaRPr lang="de-DE" altLang="de-DE" sz="1800" b="1" dirty="0">
                <a:solidFill>
                  <a:srgbClr val="5957C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AutoShape 56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F52F3983-D4DA-4A74-9FD8-F54A6D1A11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784" y="5624277"/>
              <a:ext cx="1676400" cy="1143000"/>
            </a:xfrm>
            <a:prstGeom prst="roundRect">
              <a:avLst/>
            </a:prstGeom>
            <a:solidFill>
              <a:srgbClr val="F8783A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anchor="ctr"/>
            <a:lstStyle/>
            <a:p>
              <a:pPr algn="ctr"/>
              <a:r>
                <a:rPr lang="de-DE" altLang="de-DE" sz="1800" b="1" dirty="0">
                  <a:solidFill>
                    <a:srgbClr val="3366FF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1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100</a:t>
              </a:r>
              <a:endParaRPr lang="de-DE" altLang="de-DE" sz="1800" b="1" dirty="0">
                <a:solidFill>
                  <a:srgbClr val="3366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AutoShape 57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7039640E-9088-4AFC-9185-B979461D9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784" y="3338277"/>
              <a:ext cx="1676400" cy="1143000"/>
            </a:xfrm>
            <a:prstGeom prst="roundRect">
              <a:avLst/>
            </a:prstGeom>
            <a:solidFill>
              <a:srgbClr val="F8783A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anchor="ctr"/>
            <a:lstStyle/>
            <a:p>
              <a:pPr algn="ctr"/>
              <a:r>
                <a:rPr lang="de-DE" altLang="de-DE" sz="1800" b="1" dirty="0">
                  <a:solidFill>
                    <a:srgbClr val="3366FF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2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60</a:t>
              </a:r>
              <a:endParaRPr lang="de-DE" altLang="de-DE" sz="1800" b="1" dirty="0">
                <a:solidFill>
                  <a:srgbClr val="3366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AutoShape 58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1D1DC059-3BC2-4537-808B-2F98DDE280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784" y="4481277"/>
              <a:ext cx="1676400" cy="1143000"/>
            </a:xfrm>
            <a:prstGeom prst="roundRect">
              <a:avLst/>
            </a:prstGeom>
            <a:solidFill>
              <a:srgbClr val="F8783A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anchor="ctr"/>
            <a:lstStyle/>
            <a:p>
              <a:pPr algn="ctr"/>
              <a:r>
                <a:rPr lang="de-DE" altLang="de-DE" sz="1800" b="1" dirty="0">
                  <a:solidFill>
                    <a:srgbClr val="3366FF"/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2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80</a:t>
              </a:r>
              <a:endParaRPr lang="de-DE" altLang="de-DE" sz="1800" b="1" dirty="0">
                <a:solidFill>
                  <a:srgbClr val="3366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1884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34309154-6F9E-4134-8CFF-99002BFE2225}"/>
              </a:ext>
            </a:extLst>
          </p:cNvPr>
          <p:cNvSpPr txBox="1">
            <a:spLocks/>
          </p:cNvSpPr>
          <p:nvPr/>
        </p:nvSpPr>
        <p:spPr>
          <a:xfrm>
            <a:off x="512328" y="458788"/>
            <a:ext cx="1251360" cy="30591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sz="1200" b="1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 80</a:t>
            </a:r>
            <a:endParaRPr lang="de-CH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7">
            <a:hlinkClick r:id="rId2" action="ppaction://hlinksldjump"/>
            <a:extLst>
              <a:ext uri="{FF2B5EF4-FFF2-40B4-BE49-F238E27FC236}">
                <a16:creationId xmlns:a16="http://schemas.microsoft.com/office/drawing/2014/main" id="{6C121D49-92E5-428A-8004-8D754BFF6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F8783A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5957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la fin de ton apprentissage, tu aimerais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5957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suivre une formation en cours d'emploi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5957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espères que ton entreprise participera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5957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aux frais. Ton employeur n'est pas sûr s'il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5957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doit accepter. Jouez à deux la conversation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5957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durant laquelle tu essaies de le convaincre.</a:t>
            </a:r>
          </a:p>
        </p:txBody>
      </p:sp>
    </p:spTree>
    <p:extLst>
      <p:ext uri="{BB962C8B-B14F-4D97-AF65-F5344CB8AC3E}">
        <p14:creationId xmlns:p14="http://schemas.microsoft.com/office/powerpoint/2010/main" val="4055012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34309154-6F9E-4134-8CFF-99002BFE2225}"/>
              </a:ext>
            </a:extLst>
          </p:cNvPr>
          <p:cNvSpPr txBox="1">
            <a:spLocks/>
          </p:cNvSpPr>
          <p:nvPr/>
        </p:nvSpPr>
        <p:spPr>
          <a:xfrm>
            <a:off x="512328" y="458788"/>
            <a:ext cx="1251360" cy="30591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sz="1200" b="1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 100</a:t>
            </a:r>
            <a:endParaRPr lang="de-CH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7">
            <a:hlinkClick r:id="rId2" action="ppaction://hlinksldjump"/>
            <a:extLst>
              <a:ext uri="{FF2B5EF4-FFF2-40B4-BE49-F238E27FC236}">
                <a16:creationId xmlns:a16="http://schemas.microsoft.com/office/drawing/2014/main" id="{6C121D49-92E5-428A-8004-8D754BFF6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F8783A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5957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deux, jouez un entretien d'embauche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5957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durant lequel le ou la </a:t>
            </a:r>
            <a:r>
              <a:rPr lang="fr-FR" altLang="de-DE" sz="2800" dirty="0" err="1">
                <a:solidFill>
                  <a:srgbClr val="5957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candidat·e</a:t>
            </a:r>
            <a:r>
              <a:rPr lang="fr-FR" altLang="de-DE" sz="2800" dirty="0">
                <a:solidFill>
                  <a:srgbClr val="5957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fait tout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5957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 qu'il ne faut pas.</a:t>
            </a:r>
          </a:p>
        </p:txBody>
      </p:sp>
    </p:spTree>
    <p:extLst>
      <p:ext uri="{BB962C8B-B14F-4D97-AF65-F5344CB8AC3E}">
        <p14:creationId xmlns:p14="http://schemas.microsoft.com/office/powerpoint/2010/main" val="3771266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34309154-6F9E-4134-8CFF-99002BFE2225}"/>
              </a:ext>
            </a:extLst>
          </p:cNvPr>
          <p:cNvSpPr txBox="1">
            <a:spLocks/>
          </p:cNvSpPr>
          <p:nvPr/>
        </p:nvSpPr>
        <p:spPr>
          <a:xfrm>
            <a:off x="512328" y="458788"/>
            <a:ext cx="1251360" cy="30591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sz="1200" b="1" dirty="0">
                <a:solidFill>
                  <a:srgbClr val="EBCF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Garçons 20 </a:t>
            </a:r>
            <a:endParaRPr lang="de-CH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e-CH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5DD2864E-6D16-4E55-98A7-6C08E5A00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14400"/>
            <a:ext cx="8001000" cy="4953000"/>
          </a:xfrm>
          <a:prstGeom prst="roundRect">
            <a:avLst/>
          </a:prstGeom>
          <a:solidFill>
            <a:srgbClr val="EBCF28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>
              <a:lnSpc>
                <a:spcPct val="160000"/>
              </a:lnSpc>
            </a:pPr>
            <a:endParaRPr lang="de-DE" altLang="de-DE" sz="2800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ECCB56D-2113-4A4E-9D5B-62FD1B351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1640" y="1484784"/>
            <a:ext cx="2592288" cy="3888432"/>
          </a:xfrm>
          <a:prstGeom prst="round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92ED0EB-40E2-4B9D-AAB9-D3C582458889}"/>
              </a:ext>
            </a:extLst>
          </p:cNvPr>
          <p:cNvSpPr txBox="1"/>
          <p:nvPr/>
        </p:nvSpPr>
        <p:spPr>
          <a:xfrm>
            <a:off x="4427984" y="1988840"/>
            <a:ext cx="37444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de-DE" sz="2800" dirty="0">
                <a:solidFill>
                  <a:srgbClr val="168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quel métier s'exerce-t-il ? Qu'est-ce qui te plairait dans ce métier ?</a:t>
            </a:r>
          </a:p>
        </p:txBody>
      </p:sp>
    </p:spTree>
    <p:extLst>
      <p:ext uri="{BB962C8B-B14F-4D97-AF65-F5344CB8AC3E}">
        <p14:creationId xmlns:p14="http://schemas.microsoft.com/office/powerpoint/2010/main" val="469150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34309154-6F9E-4134-8CFF-99002BFE2225}"/>
              </a:ext>
            </a:extLst>
          </p:cNvPr>
          <p:cNvSpPr txBox="1">
            <a:spLocks/>
          </p:cNvSpPr>
          <p:nvPr/>
        </p:nvSpPr>
        <p:spPr>
          <a:xfrm>
            <a:off x="512328" y="458788"/>
            <a:ext cx="1251360" cy="30591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sz="1200" b="1" dirty="0">
                <a:solidFill>
                  <a:srgbClr val="EBCF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Garçons 40 </a:t>
            </a:r>
            <a:endParaRPr lang="de-CH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e-CH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5DD2864E-6D16-4E55-98A7-6C08E5A00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14400"/>
            <a:ext cx="8001000" cy="4953000"/>
          </a:xfrm>
          <a:prstGeom prst="roundRect">
            <a:avLst/>
          </a:prstGeom>
          <a:solidFill>
            <a:srgbClr val="EBCF28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>
              <a:lnSpc>
                <a:spcPct val="160000"/>
              </a:lnSpc>
            </a:pPr>
            <a:endParaRPr lang="de-DE" altLang="de-DE" sz="2800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92ED0EB-40E2-4B9D-AAB9-D3C582458889}"/>
              </a:ext>
            </a:extLst>
          </p:cNvPr>
          <p:cNvSpPr txBox="1"/>
          <p:nvPr/>
        </p:nvSpPr>
        <p:spPr>
          <a:xfrm>
            <a:off x="5978252" y="1695771"/>
            <a:ext cx="21644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de-DE" sz="2800" dirty="0">
                <a:solidFill>
                  <a:srgbClr val="168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quel métier s'exerce-t-il ? Qu'est-ce qui te plairait dans ce métier 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6F475CD-4BF9-4D2D-8EA7-2D28474E7C3B}"/>
              </a:ext>
            </a:extLst>
          </p:cNvPr>
          <p:cNvSpPr txBox="1"/>
          <p:nvPr/>
        </p:nvSpPr>
        <p:spPr>
          <a:xfrm>
            <a:off x="5977235" y="4653136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1200" dirty="0">
              <a:solidFill>
                <a:srgbClr val="168D8C"/>
              </a:solidFill>
              <a:latin typeface="CircularStd" panose="020B0604020101020102" pitchFamily="34" charset="0"/>
              <a:cs typeface="CircularStd" panose="020B0604020101020102" pitchFamily="34" charset="0"/>
            </a:endParaRPr>
          </a:p>
          <a:p>
            <a:r>
              <a:rPr lang="de-CH" sz="1200" dirty="0">
                <a:solidFill>
                  <a:srgbClr val="168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 : Ryan </a:t>
            </a:r>
            <a:r>
              <a:rPr lang="de-CH" sz="1200" dirty="0" err="1">
                <a:solidFill>
                  <a:srgbClr val="168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Haggerty</a:t>
            </a:r>
            <a:r>
              <a:rPr lang="de-CH" sz="1200" dirty="0">
                <a:solidFill>
                  <a:srgbClr val="168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Public Domain Images PIXNIO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F083D5-B7E8-4BE2-81B6-434FC4F3B1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8" t="14211" r="25985" b="2485"/>
          <a:stretch/>
        </p:blipFill>
        <p:spPr>
          <a:xfrm>
            <a:off x="1037456" y="1340768"/>
            <a:ext cx="4542656" cy="417646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37914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34309154-6F9E-4134-8CFF-99002BFE2225}"/>
              </a:ext>
            </a:extLst>
          </p:cNvPr>
          <p:cNvSpPr txBox="1">
            <a:spLocks/>
          </p:cNvSpPr>
          <p:nvPr/>
        </p:nvSpPr>
        <p:spPr>
          <a:xfrm>
            <a:off x="512328" y="458788"/>
            <a:ext cx="1251360" cy="30591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sz="1200" b="1" dirty="0">
                <a:solidFill>
                  <a:srgbClr val="EBCF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Garçons 60 </a:t>
            </a:r>
            <a:endParaRPr lang="de-CH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e-CH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5DD2864E-6D16-4E55-98A7-6C08E5A00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14400"/>
            <a:ext cx="8001000" cy="4953000"/>
          </a:xfrm>
          <a:prstGeom prst="roundRect">
            <a:avLst/>
          </a:prstGeom>
          <a:solidFill>
            <a:srgbClr val="EBCF28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>
              <a:lnSpc>
                <a:spcPct val="160000"/>
              </a:lnSpc>
            </a:pPr>
            <a:endParaRPr lang="de-DE" altLang="de-DE" sz="2800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10411FA-96D8-4988-B817-BF2CEC8C06E9}"/>
              </a:ext>
            </a:extLst>
          </p:cNvPr>
          <p:cNvSpPr txBox="1"/>
          <p:nvPr/>
        </p:nvSpPr>
        <p:spPr>
          <a:xfrm>
            <a:off x="2324100" y="2042787"/>
            <a:ext cx="4572000" cy="277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fr-FR" sz="2800" dirty="0">
                <a:solidFill>
                  <a:srgbClr val="168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Quel homme trouves-tu extraordinaire ?</a:t>
            </a:r>
          </a:p>
          <a:p>
            <a:pPr algn="ctr">
              <a:lnSpc>
                <a:spcPct val="160000"/>
              </a:lnSpc>
            </a:pPr>
            <a:r>
              <a:rPr lang="fr-FR" sz="2800" dirty="0">
                <a:solidFill>
                  <a:srgbClr val="168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Raconte un peu ce qui te fascine chez lui.</a:t>
            </a:r>
          </a:p>
        </p:txBody>
      </p:sp>
    </p:spTree>
    <p:extLst>
      <p:ext uri="{BB962C8B-B14F-4D97-AF65-F5344CB8AC3E}">
        <p14:creationId xmlns:p14="http://schemas.microsoft.com/office/powerpoint/2010/main" val="2027711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34309154-6F9E-4134-8CFF-99002BFE2225}"/>
              </a:ext>
            </a:extLst>
          </p:cNvPr>
          <p:cNvSpPr txBox="1">
            <a:spLocks/>
          </p:cNvSpPr>
          <p:nvPr/>
        </p:nvSpPr>
        <p:spPr>
          <a:xfrm>
            <a:off x="512328" y="458788"/>
            <a:ext cx="1251360" cy="30591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sz="1200" b="1" dirty="0">
                <a:solidFill>
                  <a:srgbClr val="EBCF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Garçons 80 </a:t>
            </a:r>
            <a:endParaRPr lang="de-CH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e-CH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5DD2864E-6D16-4E55-98A7-6C08E5A00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14400"/>
            <a:ext cx="8001000" cy="4953000"/>
          </a:xfrm>
          <a:prstGeom prst="roundRect">
            <a:avLst/>
          </a:prstGeom>
          <a:solidFill>
            <a:srgbClr val="EBCF28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>
              <a:lnSpc>
                <a:spcPct val="160000"/>
              </a:lnSpc>
            </a:pPr>
            <a:endParaRPr lang="de-DE" altLang="de-DE" sz="2800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14E4BA3-530A-4119-8BEC-76FE6FD2C0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66" t="11503" r="17315" b="627"/>
          <a:stretch/>
        </p:blipFill>
        <p:spPr>
          <a:xfrm>
            <a:off x="971600" y="1322772"/>
            <a:ext cx="3949407" cy="4212456"/>
          </a:xfrm>
          <a:prstGeom prst="round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038AB9F-75BC-4D69-9BB0-F5CDD728E86C}"/>
              </a:ext>
            </a:extLst>
          </p:cNvPr>
          <p:cNvSpPr txBox="1"/>
          <p:nvPr/>
        </p:nvSpPr>
        <p:spPr>
          <a:xfrm>
            <a:off x="5516763" y="1556792"/>
            <a:ext cx="24380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de-DE" sz="2800" dirty="0">
                <a:solidFill>
                  <a:srgbClr val="168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quel métier s'exerce-t-il ? Qu'est-ce qui te plairait dans ce métier ?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7FC1256-F77E-4C4E-9CD0-AE7B60268320}"/>
              </a:ext>
            </a:extLst>
          </p:cNvPr>
          <p:cNvSpPr txBox="1"/>
          <p:nvPr/>
        </p:nvSpPr>
        <p:spPr>
          <a:xfrm>
            <a:off x="5516763" y="4877328"/>
            <a:ext cx="2438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solidFill>
                  <a:srgbClr val="168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 : CURAVIVA Suisse</a:t>
            </a:r>
          </a:p>
        </p:txBody>
      </p:sp>
    </p:spTree>
    <p:extLst>
      <p:ext uri="{BB962C8B-B14F-4D97-AF65-F5344CB8AC3E}">
        <p14:creationId xmlns:p14="http://schemas.microsoft.com/office/powerpoint/2010/main" val="740777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34309154-6F9E-4134-8CFF-99002BFE2225}"/>
              </a:ext>
            </a:extLst>
          </p:cNvPr>
          <p:cNvSpPr txBox="1">
            <a:spLocks/>
          </p:cNvSpPr>
          <p:nvPr/>
        </p:nvSpPr>
        <p:spPr>
          <a:xfrm>
            <a:off x="512328" y="458788"/>
            <a:ext cx="1251360" cy="30591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sz="1200" b="1" dirty="0">
                <a:solidFill>
                  <a:srgbClr val="EBCF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Garçons 100 </a:t>
            </a:r>
            <a:endParaRPr lang="de-CH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e-CH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5DD2864E-6D16-4E55-98A7-6C08E5A00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14400"/>
            <a:ext cx="8001000" cy="4953000"/>
          </a:xfrm>
          <a:prstGeom prst="roundRect">
            <a:avLst/>
          </a:prstGeom>
          <a:solidFill>
            <a:srgbClr val="EBCF28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>
              <a:lnSpc>
                <a:spcPct val="160000"/>
              </a:lnSpc>
            </a:pPr>
            <a:endParaRPr lang="de-DE" altLang="de-DE" sz="2800" dirty="0">
              <a:solidFill>
                <a:srgbClr val="FFFF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7647E21-E762-4DC2-8196-B2331122F08A}"/>
              </a:ext>
            </a:extLst>
          </p:cNvPr>
          <p:cNvSpPr txBox="1"/>
          <p:nvPr/>
        </p:nvSpPr>
        <p:spPr>
          <a:xfrm>
            <a:off x="1009700" y="1698077"/>
            <a:ext cx="7200800" cy="3461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168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 aimerais devenir enseignant à l'école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168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primaire, mais ton ami ne comprend pas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168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pourquoi. A deux, jouez la conversation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168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durant laquelle tu parviens à convaincre ton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168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ami de ta vocation professionnelle.</a:t>
            </a:r>
          </a:p>
        </p:txBody>
      </p:sp>
    </p:spTree>
    <p:extLst>
      <p:ext uri="{BB962C8B-B14F-4D97-AF65-F5344CB8AC3E}">
        <p14:creationId xmlns:p14="http://schemas.microsoft.com/office/powerpoint/2010/main" val="440358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AA11A5DA-4B1F-4023-A7D4-878235BF2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168D8C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endParaRPr lang="de-DE" altLang="de-DE" sz="2800" dirty="0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BE7F93A8-5981-40ED-95F2-DC6AC638240F}"/>
              </a:ext>
            </a:extLst>
          </p:cNvPr>
          <p:cNvSpPr txBox="1">
            <a:spLocks/>
          </p:cNvSpPr>
          <p:nvPr/>
        </p:nvSpPr>
        <p:spPr>
          <a:xfrm>
            <a:off x="512329" y="458788"/>
            <a:ext cx="1123950" cy="2286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sz="1200" b="1" dirty="0" err="1">
                <a:solidFill>
                  <a:srgbClr val="168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Filles</a:t>
            </a:r>
            <a:r>
              <a:rPr lang="de-DE" altLang="de-DE" sz="1200" b="1" dirty="0">
                <a:solidFill>
                  <a:srgbClr val="168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</a:t>
            </a:r>
            <a:endParaRPr lang="de-CH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A67B0B0-3596-4651-85A7-FB7105DD4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616" y="1471281"/>
            <a:ext cx="2610291" cy="3915436"/>
          </a:xfrm>
          <a:prstGeom prst="round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7866617-E520-49B3-8F0C-1C602A49BF05}"/>
              </a:ext>
            </a:extLst>
          </p:cNvPr>
          <p:cNvSpPr txBox="1"/>
          <p:nvPr/>
        </p:nvSpPr>
        <p:spPr>
          <a:xfrm>
            <a:off x="4427984" y="1988840"/>
            <a:ext cx="37444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de-DE" sz="2800" dirty="0">
                <a:solidFill>
                  <a:srgbClr val="EBCF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quel métier s'exerce-t-elle ? Qu'est-ce qui te plairait dans ce métier ?</a:t>
            </a:r>
          </a:p>
        </p:txBody>
      </p:sp>
    </p:spTree>
    <p:extLst>
      <p:ext uri="{BB962C8B-B14F-4D97-AF65-F5344CB8AC3E}">
        <p14:creationId xmlns:p14="http://schemas.microsoft.com/office/powerpoint/2010/main" val="2574459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AA11A5DA-4B1F-4023-A7D4-878235BF2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168D8C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endParaRPr lang="de-DE" altLang="de-DE" sz="2800" dirty="0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BE7F93A8-5981-40ED-95F2-DC6AC638240F}"/>
              </a:ext>
            </a:extLst>
          </p:cNvPr>
          <p:cNvSpPr txBox="1">
            <a:spLocks/>
          </p:cNvSpPr>
          <p:nvPr/>
        </p:nvSpPr>
        <p:spPr>
          <a:xfrm>
            <a:off x="512329" y="458788"/>
            <a:ext cx="1123950" cy="2286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sz="1200" b="1" dirty="0" err="1">
                <a:solidFill>
                  <a:srgbClr val="168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Filles</a:t>
            </a:r>
            <a:r>
              <a:rPr lang="de-DE" altLang="de-DE" sz="1200" b="1" dirty="0">
                <a:solidFill>
                  <a:srgbClr val="168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40</a:t>
            </a:r>
            <a:endParaRPr lang="de-CH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7866617-E520-49B3-8F0C-1C602A49BF05}"/>
              </a:ext>
            </a:extLst>
          </p:cNvPr>
          <p:cNvSpPr txBox="1"/>
          <p:nvPr/>
        </p:nvSpPr>
        <p:spPr>
          <a:xfrm>
            <a:off x="4427984" y="1988840"/>
            <a:ext cx="37444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de-DE" sz="2800" dirty="0">
                <a:solidFill>
                  <a:srgbClr val="EBCF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quel métier s'exerce-t-elle ? Qu'est-ce qui te plairait dans ce métier 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0B19F1E-CD27-4692-9053-BA7462CB6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632" y="1475105"/>
            <a:ext cx="2520280" cy="378042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66539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AA11A5DA-4B1F-4023-A7D4-878235BF2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168D8C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endParaRPr lang="de-DE" altLang="de-DE" sz="2800" dirty="0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BE7F93A8-5981-40ED-95F2-DC6AC638240F}"/>
              </a:ext>
            </a:extLst>
          </p:cNvPr>
          <p:cNvSpPr txBox="1">
            <a:spLocks/>
          </p:cNvSpPr>
          <p:nvPr/>
        </p:nvSpPr>
        <p:spPr>
          <a:xfrm>
            <a:off x="512329" y="458788"/>
            <a:ext cx="1123950" cy="2286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sz="1200" b="1" dirty="0" err="1">
                <a:solidFill>
                  <a:srgbClr val="168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Filles</a:t>
            </a:r>
            <a:r>
              <a:rPr lang="de-DE" altLang="de-DE" sz="1200" b="1" dirty="0">
                <a:solidFill>
                  <a:srgbClr val="168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60</a:t>
            </a:r>
            <a:endParaRPr lang="de-CH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F7F44CC-8E52-4D4B-A60F-C0C49E383911}"/>
              </a:ext>
            </a:extLst>
          </p:cNvPr>
          <p:cNvSpPr txBox="1"/>
          <p:nvPr/>
        </p:nvSpPr>
        <p:spPr>
          <a:xfrm>
            <a:off x="1405744" y="2770306"/>
            <a:ext cx="6408712" cy="1393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fr-FR" sz="2800" dirty="0">
                <a:solidFill>
                  <a:srgbClr val="EBCF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Quelle femme trouves-tu extraordinaire ?</a:t>
            </a:r>
          </a:p>
          <a:p>
            <a:pPr algn="ctr">
              <a:lnSpc>
                <a:spcPct val="160000"/>
              </a:lnSpc>
            </a:pPr>
            <a:r>
              <a:rPr lang="fr-FR" sz="2800" dirty="0">
                <a:solidFill>
                  <a:srgbClr val="EBCF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Raconte un peu ce qui te fascine chez elle.</a:t>
            </a:r>
            <a:endParaRPr lang="de-CH" sz="2800" dirty="0">
              <a:solidFill>
                <a:srgbClr val="EBCF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083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utoShape 7">
            <a:hlinkClick r:id="rId2" action="ppaction://hlinksldjump"/>
            <a:extLst>
              <a:ext uri="{FF2B5EF4-FFF2-40B4-BE49-F238E27FC236}">
                <a16:creationId xmlns:a16="http://schemas.microsoft.com/office/drawing/2014/main" id="{49B2862C-7FE6-4B14-B752-D67BD50D2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5957C6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Dans ton école, tu peux choisir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entre deux disciplines :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Sciences de la nature et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Création artistique. La quelle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choisis-tu et pourquoi?</a:t>
            </a:r>
            <a:endParaRPr lang="de-DE" altLang="de-DE" sz="2800" dirty="0">
              <a:solidFill>
                <a:srgbClr val="F8783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34309154-6F9E-4134-8CFF-99002BFE2225}"/>
              </a:ext>
            </a:extLst>
          </p:cNvPr>
          <p:cNvSpPr txBox="1">
            <a:spLocks/>
          </p:cNvSpPr>
          <p:nvPr/>
        </p:nvSpPr>
        <p:spPr>
          <a:xfrm>
            <a:off x="512328" y="458788"/>
            <a:ext cx="1251360" cy="30591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sz="1200" b="1" dirty="0">
                <a:solidFill>
                  <a:srgbClr val="5957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Formation 20</a:t>
            </a:r>
            <a:endParaRPr lang="de-CH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777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AA11A5DA-4B1F-4023-A7D4-878235BF2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168D8C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endParaRPr lang="de-DE" altLang="de-DE" sz="2800" dirty="0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BE7F93A8-5981-40ED-95F2-DC6AC638240F}"/>
              </a:ext>
            </a:extLst>
          </p:cNvPr>
          <p:cNvSpPr txBox="1">
            <a:spLocks/>
          </p:cNvSpPr>
          <p:nvPr/>
        </p:nvSpPr>
        <p:spPr>
          <a:xfrm>
            <a:off x="512329" y="458788"/>
            <a:ext cx="1123950" cy="2286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sz="1200" b="1" dirty="0" err="1">
                <a:solidFill>
                  <a:srgbClr val="168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Filles</a:t>
            </a:r>
            <a:r>
              <a:rPr lang="de-DE" altLang="de-DE" sz="1200" b="1" dirty="0">
                <a:solidFill>
                  <a:srgbClr val="168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80</a:t>
            </a:r>
            <a:endParaRPr lang="de-CH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7866617-E520-49B3-8F0C-1C602A49BF05}"/>
              </a:ext>
            </a:extLst>
          </p:cNvPr>
          <p:cNvSpPr txBox="1"/>
          <p:nvPr/>
        </p:nvSpPr>
        <p:spPr>
          <a:xfrm>
            <a:off x="4427984" y="1988840"/>
            <a:ext cx="37444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de-DE" sz="2800" dirty="0">
                <a:solidFill>
                  <a:srgbClr val="EBCF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quel métier s'exerce-t-elle ? Qu’est-ce qui te plairait dans ce métier ?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FB5F2B1-F411-4DA0-AE92-47BB4B156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624" y="1521214"/>
            <a:ext cx="2543713" cy="381556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71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>
            <a:hlinkClick r:id="rId2" action="ppaction://hlinksldjump"/>
            <a:extLst>
              <a:ext uri="{FF2B5EF4-FFF2-40B4-BE49-F238E27FC236}">
                <a16:creationId xmlns:a16="http://schemas.microsoft.com/office/drawing/2014/main" id="{AA11A5DA-4B1F-4023-A7D4-878235BF2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168D8C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/>
            <a:endParaRPr lang="de-DE" altLang="de-DE" sz="2800" dirty="0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BE7F93A8-5981-40ED-95F2-DC6AC638240F}"/>
              </a:ext>
            </a:extLst>
          </p:cNvPr>
          <p:cNvSpPr txBox="1">
            <a:spLocks/>
          </p:cNvSpPr>
          <p:nvPr/>
        </p:nvSpPr>
        <p:spPr>
          <a:xfrm>
            <a:off x="512329" y="458788"/>
            <a:ext cx="1123950" cy="2286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sz="1200" b="1" dirty="0" err="1">
                <a:solidFill>
                  <a:srgbClr val="168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Filles</a:t>
            </a:r>
            <a:r>
              <a:rPr lang="de-DE" altLang="de-DE" sz="1200" b="1" dirty="0">
                <a:solidFill>
                  <a:srgbClr val="168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100</a:t>
            </a:r>
            <a:endParaRPr lang="de-CH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F7F44CC-8E52-4D4B-A60F-C0C49E383911}"/>
              </a:ext>
            </a:extLst>
          </p:cNvPr>
          <p:cNvSpPr txBox="1"/>
          <p:nvPr/>
        </p:nvSpPr>
        <p:spPr>
          <a:xfrm>
            <a:off x="1405744" y="1698077"/>
            <a:ext cx="6408712" cy="3461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60000"/>
              </a:lnSpc>
            </a:pPr>
            <a:r>
              <a:rPr lang="fr-FR" sz="2800" dirty="0">
                <a:solidFill>
                  <a:srgbClr val="EBCF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 aimerais devenir informaticienne, </a:t>
            </a:r>
          </a:p>
          <a:p>
            <a:pPr algn="ctr">
              <a:lnSpc>
                <a:spcPct val="160000"/>
              </a:lnSpc>
            </a:pPr>
            <a:r>
              <a:rPr lang="fr-FR" sz="2800" dirty="0">
                <a:solidFill>
                  <a:srgbClr val="EBCF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mais ton amie ne comprend pas </a:t>
            </a:r>
          </a:p>
          <a:p>
            <a:pPr algn="ctr">
              <a:lnSpc>
                <a:spcPct val="160000"/>
              </a:lnSpc>
            </a:pPr>
            <a:r>
              <a:rPr lang="fr-FR" sz="2800" dirty="0">
                <a:solidFill>
                  <a:srgbClr val="EBCF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pourquoi. A deux, jouez la conversation </a:t>
            </a:r>
          </a:p>
          <a:p>
            <a:pPr algn="ctr">
              <a:lnSpc>
                <a:spcPct val="160000"/>
              </a:lnSpc>
            </a:pPr>
            <a:r>
              <a:rPr lang="fr-FR" sz="2800" dirty="0">
                <a:solidFill>
                  <a:srgbClr val="EBCF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durant laquelle tu parviens à convaincre ton amie de ta vocation professionnelle.</a:t>
            </a:r>
          </a:p>
        </p:txBody>
      </p:sp>
    </p:spTree>
    <p:extLst>
      <p:ext uri="{BB962C8B-B14F-4D97-AF65-F5344CB8AC3E}">
        <p14:creationId xmlns:p14="http://schemas.microsoft.com/office/powerpoint/2010/main" val="2644933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91E68F9D-6E06-4A8B-931E-5B908B9F7054}"/>
              </a:ext>
            </a:extLst>
          </p:cNvPr>
          <p:cNvSpPr txBox="1"/>
          <p:nvPr/>
        </p:nvSpPr>
        <p:spPr>
          <a:xfrm>
            <a:off x="971600" y="2348880"/>
            <a:ext cx="7596844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Mention légale :</a:t>
            </a:r>
          </a:p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Traduction de l’allemand par la coordination romande.</a:t>
            </a:r>
          </a:p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Futur en tous genres (2018). Annexe du document </a:t>
            </a:r>
          </a:p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« Guide pratique pour les entreprises, organisations et institutions » : </a:t>
            </a:r>
          </a:p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matériel de travail pour la mise en place de la journée Futur en </a:t>
            </a:r>
          </a:p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tous genres. Cham, Zoug : Bureau national de Futur en tous genres.</a:t>
            </a:r>
          </a:p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Idée de projet et matériel : </a:t>
            </a:r>
          </a:p>
          <a:p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Boys'Day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Jungen-Zukunftstag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| De nouvelles perspectives </a:t>
            </a:r>
          </a:p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pour les garçons. Ce jeu a été développé sur la base du jeu «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Mannopoly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»,</a:t>
            </a:r>
          </a:p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de façon à pouvoir y intégrer la thématique de genre.</a:t>
            </a:r>
          </a:p>
        </p:txBody>
      </p:sp>
    </p:spTree>
    <p:extLst>
      <p:ext uri="{BB962C8B-B14F-4D97-AF65-F5344CB8AC3E}">
        <p14:creationId xmlns:p14="http://schemas.microsoft.com/office/powerpoint/2010/main" val="321195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utoShape 7">
            <a:hlinkClick r:id="rId2" action="ppaction://hlinksldjump"/>
            <a:extLst>
              <a:ext uri="{FF2B5EF4-FFF2-40B4-BE49-F238E27FC236}">
                <a16:creationId xmlns:a16="http://schemas.microsoft.com/office/drawing/2014/main" id="{49B2862C-7FE6-4B14-B752-D67BD50D2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5957C6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Lorsqu'on a terminé l'école obligatoire ou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 formation professionnelle, on n’a plus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besoin d'apprendre. Que penses-tu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cette affirmation ? Justifie ta réponse.</a:t>
            </a:r>
          </a:p>
        </p:txBody>
      </p:sp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34309154-6F9E-4134-8CFF-99002BFE2225}"/>
              </a:ext>
            </a:extLst>
          </p:cNvPr>
          <p:cNvSpPr txBox="1">
            <a:spLocks/>
          </p:cNvSpPr>
          <p:nvPr/>
        </p:nvSpPr>
        <p:spPr>
          <a:xfrm>
            <a:off x="512328" y="458788"/>
            <a:ext cx="1251360" cy="30591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sz="1200" b="1" dirty="0">
                <a:solidFill>
                  <a:srgbClr val="5957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Formation 40</a:t>
            </a:r>
            <a:endParaRPr lang="de-CH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780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utoShape 7">
            <a:hlinkClick r:id="rId2" action="ppaction://hlinksldjump"/>
            <a:extLst>
              <a:ext uri="{FF2B5EF4-FFF2-40B4-BE49-F238E27FC236}">
                <a16:creationId xmlns:a16="http://schemas.microsoft.com/office/drawing/2014/main" id="{49B2862C-7FE6-4B14-B752-D67BD50D2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5957C6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Durant ton apprentissage, tu as la possibilité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visiter un centre de formation offrant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 maturité professionnelle. Cela ouvrirait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 perspectives pour la suite de ton parcours.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Toutefois, dans le cadre d'une maturité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professionnelle, tu as un jour de plus à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l'école par semaine. Que choisis-tu ?</a:t>
            </a:r>
          </a:p>
        </p:txBody>
      </p:sp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34309154-6F9E-4134-8CFF-99002BFE2225}"/>
              </a:ext>
            </a:extLst>
          </p:cNvPr>
          <p:cNvSpPr txBox="1">
            <a:spLocks/>
          </p:cNvSpPr>
          <p:nvPr/>
        </p:nvSpPr>
        <p:spPr>
          <a:xfrm>
            <a:off x="512328" y="458788"/>
            <a:ext cx="1251360" cy="30591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sz="1200" b="1" dirty="0">
                <a:solidFill>
                  <a:srgbClr val="5957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Formation 60</a:t>
            </a:r>
            <a:endParaRPr lang="de-CH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011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utoShape 7">
            <a:hlinkClick r:id="rId2" action="ppaction://hlinksldjump"/>
            <a:extLst>
              <a:ext uri="{FF2B5EF4-FFF2-40B4-BE49-F238E27FC236}">
                <a16:creationId xmlns:a16="http://schemas.microsoft.com/office/drawing/2014/main" id="{49B2862C-7FE6-4B14-B752-D67BD50D2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5957C6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 aimerais peut-être étudier plus tard.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Est-ce que cela pose problème si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 commences par effectuer un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apprentissage ? Justifie ta réponse.</a:t>
            </a:r>
          </a:p>
        </p:txBody>
      </p:sp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34309154-6F9E-4134-8CFF-99002BFE2225}"/>
              </a:ext>
            </a:extLst>
          </p:cNvPr>
          <p:cNvSpPr txBox="1">
            <a:spLocks/>
          </p:cNvSpPr>
          <p:nvPr/>
        </p:nvSpPr>
        <p:spPr>
          <a:xfrm>
            <a:off x="512328" y="458788"/>
            <a:ext cx="1251360" cy="30591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sz="1200" b="1" dirty="0">
                <a:solidFill>
                  <a:srgbClr val="5957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Formation 80</a:t>
            </a:r>
            <a:endParaRPr lang="de-CH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154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utoShape 7">
            <a:hlinkClick r:id="rId2" action="ppaction://hlinksldjump"/>
            <a:extLst>
              <a:ext uri="{FF2B5EF4-FFF2-40B4-BE49-F238E27FC236}">
                <a16:creationId xmlns:a16="http://schemas.microsoft.com/office/drawing/2014/main" id="{49B2862C-7FE6-4B14-B752-D67BD50D2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5957C6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 </a:t>
            </a:r>
            <a:r>
              <a:rPr lang="fr-FR" altLang="de-DE" sz="2800" dirty="0" err="1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ami·e</a:t>
            </a:r>
            <a:r>
              <a:rPr lang="fr-FR" altLang="de-DE" sz="2800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n'est pas </a:t>
            </a:r>
            <a:r>
              <a:rPr lang="fr-FR" altLang="de-DE" sz="2800" dirty="0" err="1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sûr·e</a:t>
            </a:r>
            <a:r>
              <a:rPr lang="fr-FR" altLang="de-DE" sz="2800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 postuler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pour un apprentissage en entreprise est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 bonne idée. Comment peux-tu le ou la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convaincre de le faire ? Fais la promotion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d'un métier que tu as découvert récemment.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Jouez à deux la conversation. </a:t>
            </a:r>
          </a:p>
        </p:txBody>
      </p:sp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34309154-6F9E-4134-8CFF-99002BFE2225}"/>
              </a:ext>
            </a:extLst>
          </p:cNvPr>
          <p:cNvSpPr txBox="1">
            <a:spLocks/>
          </p:cNvSpPr>
          <p:nvPr/>
        </p:nvSpPr>
        <p:spPr>
          <a:xfrm>
            <a:off x="512328" y="458788"/>
            <a:ext cx="1251360" cy="30591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sz="1200" b="1" dirty="0">
                <a:solidFill>
                  <a:srgbClr val="5957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Formation 100</a:t>
            </a:r>
            <a:endParaRPr lang="de-CH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265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34309154-6F9E-4134-8CFF-99002BFE2225}"/>
              </a:ext>
            </a:extLst>
          </p:cNvPr>
          <p:cNvSpPr txBox="1">
            <a:spLocks/>
          </p:cNvSpPr>
          <p:nvPr/>
        </p:nvSpPr>
        <p:spPr>
          <a:xfrm>
            <a:off x="512328" y="458788"/>
            <a:ext cx="1251360" cy="30591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sz="1200" b="1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 20</a:t>
            </a:r>
            <a:endParaRPr lang="de-CH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7">
            <a:hlinkClick r:id="rId2" action="ppaction://hlinksldjump"/>
            <a:extLst>
              <a:ext uri="{FF2B5EF4-FFF2-40B4-BE49-F238E27FC236}">
                <a16:creationId xmlns:a16="http://schemas.microsoft.com/office/drawing/2014/main" id="{6C121D49-92E5-428A-8004-8D754BFF6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F8783A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5957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quelqu'un n'a pas de travail,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5957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c'est de sa faute !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5957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Qu'en penses-tu ? </a:t>
            </a:r>
          </a:p>
        </p:txBody>
      </p:sp>
    </p:spTree>
    <p:extLst>
      <p:ext uri="{BB962C8B-B14F-4D97-AF65-F5344CB8AC3E}">
        <p14:creationId xmlns:p14="http://schemas.microsoft.com/office/powerpoint/2010/main" val="3101406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34309154-6F9E-4134-8CFF-99002BFE2225}"/>
              </a:ext>
            </a:extLst>
          </p:cNvPr>
          <p:cNvSpPr txBox="1">
            <a:spLocks/>
          </p:cNvSpPr>
          <p:nvPr/>
        </p:nvSpPr>
        <p:spPr>
          <a:xfrm>
            <a:off x="512328" y="458788"/>
            <a:ext cx="1251360" cy="30591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sz="1200" b="1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 40</a:t>
            </a:r>
            <a:endParaRPr lang="de-CH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7">
            <a:hlinkClick r:id="rId2" action="ppaction://hlinksldjump"/>
            <a:extLst>
              <a:ext uri="{FF2B5EF4-FFF2-40B4-BE49-F238E27FC236}">
                <a16:creationId xmlns:a16="http://schemas.microsoft.com/office/drawing/2014/main" id="{6C121D49-92E5-428A-8004-8D754BFF6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F8783A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5957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Quels sont tes trois souhaits pour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5957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 avenir professionnel ?</a:t>
            </a:r>
          </a:p>
        </p:txBody>
      </p:sp>
    </p:spTree>
    <p:extLst>
      <p:ext uri="{BB962C8B-B14F-4D97-AF65-F5344CB8AC3E}">
        <p14:creationId xmlns:p14="http://schemas.microsoft.com/office/powerpoint/2010/main" val="3189740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34309154-6F9E-4134-8CFF-99002BFE2225}"/>
              </a:ext>
            </a:extLst>
          </p:cNvPr>
          <p:cNvSpPr txBox="1">
            <a:spLocks/>
          </p:cNvSpPr>
          <p:nvPr/>
        </p:nvSpPr>
        <p:spPr>
          <a:xfrm>
            <a:off x="512328" y="458788"/>
            <a:ext cx="1251360" cy="30591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sz="1200" b="1" dirty="0">
                <a:solidFill>
                  <a:srgbClr val="F878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 60</a:t>
            </a:r>
            <a:endParaRPr lang="de-CH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7">
            <a:hlinkClick r:id="rId2" action="ppaction://hlinksldjump"/>
            <a:extLst>
              <a:ext uri="{FF2B5EF4-FFF2-40B4-BE49-F238E27FC236}">
                <a16:creationId xmlns:a16="http://schemas.microsoft.com/office/drawing/2014/main" id="{6C121D49-92E5-428A-8004-8D754BFF6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90600"/>
            <a:ext cx="8001000" cy="4953000"/>
          </a:xfrm>
          <a:prstGeom prst="roundRect">
            <a:avLst/>
          </a:prstGeom>
          <a:solidFill>
            <a:srgbClr val="F8783A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5957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Dans l’entreprise dans laquelle tu travailles,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5957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 nouvelle personne est en train d’être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5957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recrutée avec laquelle tu devras collaborer.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5957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y a plusieurs bonnes postulations.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5957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Comment ta cheffe devrait-elle se décider ?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5957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quels points doit-elle particulièrement </a:t>
            </a:r>
          </a:p>
          <a:p>
            <a:pPr algn="ctr">
              <a:lnSpc>
                <a:spcPct val="160000"/>
              </a:lnSpc>
            </a:pPr>
            <a:r>
              <a:rPr lang="fr-FR" altLang="de-DE" sz="2800" dirty="0">
                <a:solidFill>
                  <a:srgbClr val="5957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faire attention ? Justifie tes réponses.</a:t>
            </a:r>
          </a:p>
        </p:txBody>
      </p:sp>
    </p:spTree>
    <p:extLst>
      <p:ext uri="{BB962C8B-B14F-4D97-AF65-F5344CB8AC3E}">
        <p14:creationId xmlns:p14="http://schemas.microsoft.com/office/powerpoint/2010/main" val="2149912654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FFFFFF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676</Words>
  <Application>Microsoft Macintosh PowerPoint</Application>
  <PresentationFormat>Affichage à l'écran (4:3)</PresentationFormat>
  <Paragraphs>124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CircularStd</vt:lpstr>
      <vt:lpstr>Comic Sans MS</vt:lpstr>
      <vt:lpstr>Times New Roman</vt:lpstr>
      <vt:lpstr>Standarddesign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Beratungstelle für Jungen und Männer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mannigfaltig Minden-Lübbecke</dc:creator>
  <cp:lastModifiedBy>Coordination Romande</cp:lastModifiedBy>
  <cp:revision>82</cp:revision>
  <dcterms:created xsi:type="dcterms:W3CDTF">2002-04-26T08:52:20Z</dcterms:created>
  <dcterms:modified xsi:type="dcterms:W3CDTF">2022-05-16T14:23:29Z</dcterms:modified>
</cp:coreProperties>
</file>