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9" r:id="rId30"/>
    <p:sldId id="327" r:id="rId31"/>
    <p:sldId id="328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jam Inderbitzin" initials="MI" lastIdx="1" clrIdx="0">
    <p:extLst>
      <p:ext uri="{19B8F6BF-5375-455C-9EA6-DF929625EA0E}">
        <p15:presenceInfo xmlns:p15="http://schemas.microsoft.com/office/powerpoint/2012/main" userId="Mirjam Inderbitz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5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7T08:46:09.634" idx="1">
    <p:pos x="514" y="1080"/>
    <p:text>Folie hat gefehlt. Bitte übersetzen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6E9F6D-1BC8-4498-8825-F98870FBA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2413D1-DB54-48A3-9A32-C4F772151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9D0F53-FEE0-4B57-B368-235B437BB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452D2B-BA4C-4F1B-A49B-ABFE8B5CD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37EB45-6385-4695-8779-D89DC101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120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1B554-A600-4919-A440-A3071F687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143057C-0E2A-40E2-B285-33FADB186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BD2848-5399-4816-A1E0-B42003B26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A2E6-CD1D-4C18-9B05-04ADDB9B8173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1186DB-F281-4646-AFC0-713A922E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2D00DD-DD80-4EC3-9FBD-97FE7CB4D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906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05673A5-2BB6-4E81-8EA6-A79975C63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9FEDDAA-5786-4B56-83A5-5E4274FC1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4E4A93-91A1-4632-BC0B-E6B99932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9B9E-A57C-4496-823A-F4F5339BE57A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9E9F17-4BDB-475B-9B8D-A72EB5CF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362DBB-4006-4084-B065-E12CB93D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708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7AC545-0550-4288-B813-EE5F9D5E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8B8CFC-AEF6-4784-A739-6D8CE2EB3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3D2B75-0B4D-4D87-A0D9-06140BB8F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944299-10E9-4179-8F35-C830F008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F312EA-063C-4496-BF38-18678991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65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07E6D-9424-4F02-8126-510053A4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F947C8-525C-4427-BA88-76C8A84AA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EF492D-999F-4DDD-B57B-826788B81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5FF5F-372E-4652-A456-470A6D1F4A3A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B32B03-3C11-448B-BB12-97C48360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B3A3C6-2A37-425C-AE45-E65A47FB6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7341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41795-8544-4E0C-8221-B40B4DE6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A1BE6A-C3EA-4DBE-AB81-98BE2DDBF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F9E7DF-0E34-4E7A-8B0E-D9CB7DDCE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815069-8473-44FF-A729-CCAAE100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A677-F6B7-4623-B471-0E9B83525000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E13BB7-BB0E-4A96-A4A5-0D8FA1BD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71EC1D-0A4A-484D-A5E1-02808897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5125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6DAC5-435B-4B09-BCFB-BEDEBD61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39E1EA-C66E-48CA-978C-56BAB7F11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ACB5BAD-BED3-4CF5-81C0-CFDA2A502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632212-69E3-4C52-87D3-FC8E217F5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568D6D0-F12A-4BA1-8779-8207FC1415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E0C6A1F-1E16-4091-83D5-6F0E0A591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497E8-1803-4C0F-B80B-A29893F6A9F2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DE25C6B-FB2E-44B0-892C-E21351E7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681021C-D5A8-4FF5-8164-881C49DA5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513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DB4CE4-8E6D-4EC7-B236-B2786EC5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9036FF-64F5-4917-A5D7-9203307F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CD9EE-52BB-4339-9E4C-7B3329871324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73345D-4C27-4EA3-821B-F6FFF27B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715DED-7B4F-45AB-AA63-85827856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065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2C05B8-72F8-4548-91B1-56EC41870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293E-DFF6-47F7-B82A-CFB84AD9176F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CA2F38-D703-43B5-8BAF-9E3899AA0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EDC738-4A6F-42E6-8F85-35564F5C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488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FE157-7993-4CE6-9C35-3C2D43C0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1EA2B4-967A-46EA-9EA2-658B6A78D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1ACB89-074B-4D13-B2B8-80C1BA5E3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BF7870-EE7F-49FC-BFFD-E7A2763E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3F7E-674B-4ADC-908C-4BC9AD702638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E4C8A8-F84E-4A2F-A2D8-CA593339C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CE7C2A-B0B6-46BD-8539-FAB9F99E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847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8367B0-809F-4E5F-849A-0484D8EC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6390564-4B7B-4C00-81A5-193707221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BE0834-08AF-4FF9-9B29-A4805E0D0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AA2249-6105-4546-9CB0-D99F12D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6758-7BFD-4CEA-8939-2E9C2AB105D2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9E267D6-666E-40BE-A125-84F631DF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21B0DF-56EC-4C4A-AFC8-46F1C267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183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71F88A1-59D2-403D-8018-65533374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CB0FAA-9F48-4B98-8D75-C14848797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CF915D-BD54-4129-B571-7E5D094B9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3642E-1AE2-40CB-B2A1-6E682EF5BB50}" type="datetime2">
              <a:rPr lang="de-CH" smtClean="0"/>
              <a:t>Montag, 16. Mai 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8A800B-1B52-4C98-ADD0-17E9CB907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188EB7-26B4-4F52-8963-5B582CA06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E28C3-DCD8-4311-8C78-8514E49EB759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92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freewordexcelpassword.com/index.php?id=download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0CB670-326B-4F84-9944-60F2FF759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mercredi, 27 avril 2022</a:t>
            </a:r>
            <a:endParaRPr kumimoji="0" lang="fr-FR" sz="1200" b="0" i="0" u="none" strike="noStrike" kern="1200" cap="none" spc="0" normalizeH="0" baseline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D9B055-A832-43DA-BD89-ECF48E5A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501A94-4816-4E8B-8371-09D580A5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E28C3-DCD8-4311-8C78-8514E49EB759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E1F0C2F-2F77-445A-9AA8-5C0A0DAE01EF}"/>
              </a:ext>
            </a:extLst>
          </p:cNvPr>
          <p:cNvSpPr txBox="1">
            <a:spLocks/>
          </p:cNvSpPr>
          <p:nvPr/>
        </p:nvSpPr>
        <p:spPr bwMode="auto">
          <a:xfrm>
            <a:off x="838199" y="3687414"/>
            <a:ext cx="3919151" cy="1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0" lvl="0" indent="0">
              <a:buClr>
                <a:srgbClr val="EE3134"/>
              </a:buClr>
              <a:buNone/>
              <a:defRPr/>
            </a:pPr>
            <a:r>
              <a:rPr lang="fr-FR" kern="0" dirty="0">
                <a:solidFill>
                  <a:srgbClr val="000000"/>
                </a:solidFill>
              </a:rPr>
              <a:t>Equipe organisatrice:</a:t>
            </a:r>
          </a:p>
          <a:p>
            <a:pPr marL="0" lvl="0" indent="0">
              <a:buClr>
                <a:srgbClr val="EE3134"/>
              </a:buClr>
              <a:buNone/>
              <a:defRPr/>
            </a:pPr>
            <a:r>
              <a:rPr lang="fr-FR" kern="0" dirty="0">
                <a:solidFill>
                  <a:srgbClr val="000000"/>
                </a:solidFill>
              </a:rPr>
              <a:t>Mme XXXXX, M. XXXXX</a:t>
            </a:r>
          </a:p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None/>
              <a:tabLst/>
              <a:defRPr/>
            </a:pPr>
            <a:endParaRPr kumimoji="0" lang="de-CH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60" charset="-128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55F697A-FCA8-4D63-BC4C-FA172BA40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9" y="316194"/>
            <a:ext cx="2160000" cy="620115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85912020-8CBF-459C-96B6-4E8BCFD32196}"/>
              </a:ext>
            </a:extLst>
          </p:cNvPr>
          <p:cNvSpPr txBox="1">
            <a:spLocks/>
          </p:cNvSpPr>
          <p:nvPr/>
        </p:nvSpPr>
        <p:spPr bwMode="gray">
          <a:xfrm>
            <a:off x="0" y="1239632"/>
            <a:ext cx="12191999" cy="1341785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kern="0" dirty="0">
                <a:solidFill>
                  <a:srgbClr val="FFFFFF"/>
                </a:solidFill>
                <a:latin typeface="+mn-lt"/>
              </a:rPr>
              <a:t>Un jour en tant qu’informaticienne </a:t>
            </a:r>
            <a:r>
              <a:rPr lang="fr-FR" sz="3600" b="1" kern="0" dirty="0">
                <a:solidFill>
                  <a:schemeClr val="tx1"/>
                </a:solidFill>
                <a:latin typeface="+mn-lt"/>
              </a:rPr>
              <a:t>(présentation à adapter en fonction des besoins)</a:t>
            </a:r>
            <a:endParaRPr kumimoji="0" lang="fr-FR" sz="36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769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A8D42D-7216-45DA-835E-1ADC3349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6348B3-BF75-4B03-A32A-30C0A661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: </a:t>
            </a:r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chinverma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CCE126-6E0E-475F-8939-3BB251DB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10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5608AE0-F495-42C6-AF4B-8877E9918677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Craquer des codes</a:t>
            </a:r>
          </a:p>
        </p:txBody>
      </p:sp>
      <p:sp>
        <p:nvSpPr>
          <p:cNvPr id="11" name="Inhaltsplatzhalter 8">
            <a:extLst>
              <a:ext uri="{FF2B5EF4-FFF2-40B4-BE49-F238E27FC236}">
                <a16:creationId xmlns:a16="http://schemas.microsoft.com/office/drawing/2014/main" id="{DBC567F5-BF60-4C95-8834-D3BBAE0A0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924675"/>
            <a:ext cx="11386456" cy="4833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cs typeface="Arial" panose="020B0604020202020204" pitchFamily="34" charset="0"/>
              </a:rPr>
              <a:t>Les mots de passe sont importants. Ils devraient ainsi être longs et soigneusement sélectionnés.</a:t>
            </a:r>
          </a:p>
          <a:p>
            <a:pPr marL="0" indent="0">
              <a:buNone/>
            </a:pPr>
            <a:r>
              <a:rPr lang="fr-FR" sz="2400" dirty="0">
                <a:cs typeface="Arial" panose="020B0604020202020204" pitchFamily="34" charset="0"/>
              </a:rPr>
              <a:t>Un programme informatique peut décoder un mot de passe à 4 chiffres en quelques secondes :</a:t>
            </a:r>
          </a:p>
          <a:p>
            <a:pPr marL="0" indent="0">
              <a:buNone/>
            </a:pPr>
            <a:r>
              <a:rPr lang="de-CH" sz="24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www.freewordexcelpassword.com/index.php?id=download</a:t>
            </a:r>
            <a:endParaRPr lang="de-CH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C8EEEAF-C60E-4843-9B4E-7A2D8D63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64" y="3000911"/>
            <a:ext cx="4667583" cy="305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37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74A305-BE8D-4653-B5DA-2820C4D4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5ADC6F-465C-4078-9E94-02563D4DA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Source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de-CH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Kreatikar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F366CE-A56F-4501-BC27-D54FED3B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11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767EAF5-2F8A-444F-896F-A8A2FD0156F7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>
              <a:defRPr/>
            </a:pP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Type d’encodage</a:t>
            </a:r>
          </a:p>
        </p:txBody>
      </p:sp>
      <p:sp>
        <p:nvSpPr>
          <p:cNvPr id="12" name="Inhaltsplatzhalter 8">
            <a:extLst>
              <a:ext uri="{FF2B5EF4-FFF2-40B4-BE49-F238E27FC236}">
                <a16:creationId xmlns:a16="http://schemas.microsoft.com/office/drawing/2014/main" id="{5E107883-1278-4997-B941-9A87C62EB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71" y="690107"/>
            <a:ext cx="11386456" cy="5848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cs typeface="Arial" panose="020B0604020202020204" pitchFamily="34" charset="0"/>
              </a:rPr>
              <a:t>Encodage symétrique : </a:t>
            </a:r>
          </a:p>
          <a:p>
            <a:pPr marL="0" indent="0">
              <a:buNone/>
            </a:pP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dirty="0">
                <a:cs typeface="Arial" panose="020B0604020202020204" pitchFamily="34" charset="0"/>
              </a:rPr>
              <a:t>	 Nina						  Léa		</a:t>
            </a:r>
          </a:p>
          <a:p>
            <a:pPr marL="0" indent="0">
              <a:buNone/>
            </a:pP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dirty="0">
                <a:cs typeface="Arial" panose="020B0604020202020204" pitchFamily="34" charset="0"/>
              </a:rPr>
              <a:t>Nina et Léa sont en possession de clefs et de cadenas (Code / Mot de passe).</a:t>
            </a:r>
          </a:p>
          <a:p>
            <a:pPr marL="0" indent="0">
              <a:buNone/>
            </a:pP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dirty="0">
                <a:cs typeface="Arial" panose="020B0604020202020204" pitchFamily="34" charset="0"/>
              </a:rPr>
              <a:t>Avantage : rapidité</a:t>
            </a:r>
          </a:p>
          <a:p>
            <a:pPr marL="0" indent="0">
              <a:buNone/>
            </a:pPr>
            <a:r>
              <a:rPr lang="fr-FR" sz="2400" dirty="0">
                <a:cs typeface="Arial" panose="020B0604020202020204" pitchFamily="34" charset="0"/>
              </a:rPr>
              <a:t>Désavantage : sécurité </a:t>
            </a:r>
            <a:r>
              <a:rPr lang="fr-FR" sz="2400" dirty="0">
                <a:cs typeface="Arial" panose="020B0604020202020204" pitchFamily="34" charset="0"/>
                <a:sym typeface="Wingdings" panose="05000000000000000000" pitchFamily="2" charset="2"/>
              </a:rPr>
              <a:t> la même clef peut ouvrir plusieurs cadenas</a:t>
            </a: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2CDD8CA-57AF-439D-BDE8-95F5D07A46D8}"/>
              </a:ext>
            </a:extLst>
          </p:cNvPr>
          <p:cNvGrpSpPr/>
          <p:nvPr/>
        </p:nvGrpSpPr>
        <p:grpSpPr>
          <a:xfrm>
            <a:off x="-304688" y="507544"/>
            <a:ext cx="10139109" cy="3294707"/>
            <a:chOff x="-304688" y="507544"/>
            <a:chExt cx="10139109" cy="3294707"/>
          </a:xfrm>
        </p:grpSpPr>
        <p:pic>
          <p:nvPicPr>
            <p:cNvPr id="14" name="Picture 2" descr="Sicherheit, Sperre, Sichern, Schutz">
              <a:extLst>
                <a:ext uri="{FF2B5EF4-FFF2-40B4-BE49-F238E27FC236}">
                  <a16:creationId xmlns:a16="http://schemas.microsoft.com/office/drawing/2014/main" id="{43AC028E-2BF7-4B51-800E-8A5E6E764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688" y="563751"/>
              <a:ext cx="4848225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Sicherheit, Sperre, Sichern, Schutz">
              <a:extLst>
                <a:ext uri="{FF2B5EF4-FFF2-40B4-BE49-F238E27FC236}">
                  <a16:creationId xmlns:a16="http://schemas.microsoft.com/office/drawing/2014/main" id="{8010964D-F4B2-486B-98F0-5C4955C07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196" y="507544"/>
              <a:ext cx="4848225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315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B1A49B-16F8-46B4-B158-76F8E805F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B3AA93-B271-4172-A0F7-901400598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Source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webandi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Johanna84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AC293A-B153-44D2-A314-BE2F7436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12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D3D5ADC-757E-4233-B982-EB6601E9AEB0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Type d’encodage</a:t>
            </a:r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DBFDFCB9-722C-4EEF-A2E8-D53D00335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71" y="690107"/>
            <a:ext cx="11951248" cy="58488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>
                <a:cs typeface="Arial" panose="020B0604020202020204" pitchFamily="34" charset="0"/>
              </a:rPr>
              <a:t>Encodage asymétrique :</a:t>
            </a: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dirty="0">
                <a:cs typeface="Arial" panose="020B0604020202020204" pitchFamily="34" charset="0"/>
              </a:rPr>
              <a:t>	      Cadenas sur internet         Information encodée</a:t>
            </a:r>
          </a:p>
          <a:p>
            <a:pPr marL="0" indent="0">
              <a:buNone/>
            </a:pPr>
            <a:r>
              <a:rPr lang="fr-FR" sz="2400" dirty="0">
                <a:cs typeface="Arial" panose="020B0604020202020204" pitchFamily="34" charset="0"/>
              </a:rPr>
              <a:t>   Nina									     Léa a la clef</a:t>
            </a:r>
          </a:p>
          <a:p>
            <a:pPr marL="0" indent="0">
              <a:buNone/>
            </a:pPr>
            <a:endParaRPr lang="fr-FR" sz="1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dirty="0">
                <a:cs typeface="Arial" panose="020B0604020202020204" pitchFamily="34" charset="0"/>
              </a:rPr>
              <a:t>Nina utilise le cadenas de Léa sur internet et encode ainsi ses informations. Léa détient le code et peut ainsi décoder l’information.</a:t>
            </a:r>
          </a:p>
          <a:p>
            <a:pPr marL="0" indent="0">
              <a:buNone/>
            </a:pPr>
            <a:endParaRPr lang="fr-FR" sz="1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dirty="0">
                <a:cs typeface="Arial" panose="020B0604020202020204" pitchFamily="34" charset="0"/>
              </a:rPr>
              <a:t>Avantage : la clef doit être unique = sécurité.</a:t>
            </a:r>
          </a:p>
          <a:p>
            <a:pPr marL="0" indent="0">
              <a:buNone/>
            </a:pPr>
            <a:r>
              <a:rPr lang="fr-FR" sz="2400" dirty="0">
                <a:cs typeface="Arial" panose="020B0604020202020204" pitchFamily="34" charset="0"/>
              </a:rPr>
              <a:t>Désavantage : les processus de codage et de décodage sont lents.</a:t>
            </a:r>
          </a:p>
          <a:p>
            <a:pPr marL="0" indent="0">
              <a:buNone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065102C-EEB3-4986-8056-6F3305604BBB}"/>
              </a:ext>
            </a:extLst>
          </p:cNvPr>
          <p:cNvGrpSpPr/>
          <p:nvPr/>
        </p:nvGrpSpPr>
        <p:grpSpPr>
          <a:xfrm>
            <a:off x="528768" y="1112230"/>
            <a:ext cx="10680202" cy="1999636"/>
            <a:chOff x="528768" y="1112230"/>
            <a:chExt cx="10680202" cy="199963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38EC4A33-DDE9-4D68-8F4F-C8C048462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533" t="5811" r="13994" b="15214"/>
            <a:stretch/>
          </p:blipFill>
          <p:spPr>
            <a:xfrm>
              <a:off x="2091069" y="1174030"/>
              <a:ext cx="2192953" cy="1723034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C9AC99E8-E1CA-45A4-96AA-80FBAE7E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570" t="26046" r="58052" b="9793"/>
            <a:stretch/>
          </p:blipFill>
          <p:spPr>
            <a:xfrm rot="2982696">
              <a:off x="10074873" y="1974998"/>
              <a:ext cx="936460" cy="1331735"/>
            </a:xfrm>
            <a:prstGeom prst="rect">
              <a:avLst/>
            </a:prstGeom>
          </p:spPr>
        </p:pic>
        <p:sp>
          <p:nvSpPr>
            <p:cNvPr id="12" name="Pfeil: nach rechts 11">
              <a:extLst>
                <a:ext uri="{FF2B5EF4-FFF2-40B4-BE49-F238E27FC236}">
                  <a16:creationId xmlns:a16="http://schemas.microsoft.com/office/drawing/2014/main" id="{7F638168-FFD5-447C-B920-03D7156027F6}"/>
                </a:ext>
              </a:extLst>
            </p:cNvPr>
            <p:cNvSpPr/>
            <p:nvPr/>
          </p:nvSpPr>
          <p:spPr>
            <a:xfrm rot="19599216">
              <a:off x="528768" y="2608757"/>
              <a:ext cx="1366217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0781BD8-80DE-49ED-A706-4570BBEB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946909">
              <a:off x="7903867" y="1804161"/>
              <a:ext cx="1493649" cy="1121761"/>
            </a:xfrm>
            <a:prstGeom prst="rect">
              <a:avLst/>
            </a:prstGeom>
          </p:spPr>
        </p:pic>
        <p:pic>
          <p:nvPicPr>
            <p:cNvPr id="14" name="Picture 2" descr="Computer, VerschlÃ¼sseln, VerschlÃ¼sselung">
              <a:extLst>
                <a:ext uri="{FF2B5EF4-FFF2-40B4-BE49-F238E27FC236}">
                  <a16:creationId xmlns:a16="http://schemas.microsoft.com/office/drawing/2014/main" id="{1155B23F-F8A0-4675-8222-C6233DE36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6637" y="1112230"/>
              <a:ext cx="1816996" cy="1822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Pfeil: nach rechts 14">
              <a:extLst>
                <a:ext uri="{FF2B5EF4-FFF2-40B4-BE49-F238E27FC236}">
                  <a16:creationId xmlns:a16="http://schemas.microsoft.com/office/drawing/2014/main" id="{CA9904A8-E9AD-4F1C-A484-96CDDB530F66}"/>
                </a:ext>
              </a:extLst>
            </p:cNvPr>
            <p:cNvSpPr/>
            <p:nvPr/>
          </p:nvSpPr>
          <p:spPr>
            <a:xfrm>
              <a:off x="4516861" y="1880411"/>
              <a:ext cx="99078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379339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F999DD-99ED-4865-9C62-063148996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854F0B-3BD4-4A41-A9EB-ACEDD42CF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BBEEBF-85BA-47D3-9475-F6A36F68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13</a:t>
            </a:fld>
            <a:endParaRPr lang="de-CH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873802B-2E8E-4692-862F-EEC6A9EF6941}"/>
              </a:ext>
            </a:extLst>
          </p:cNvPr>
          <p:cNvSpPr txBox="1">
            <a:spLocks/>
          </p:cNvSpPr>
          <p:nvPr/>
        </p:nvSpPr>
        <p:spPr bwMode="gray">
          <a:xfrm>
            <a:off x="1" y="316230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 algn="ctr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Annexes pour les exercices</a:t>
            </a:r>
          </a:p>
        </p:txBody>
      </p:sp>
    </p:spTree>
    <p:extLst>
      <p:ext uri="{BB962C8B-B14F-4D97-AF65-F5344CB8AC3E}">
        <p14:creationId xmlns:p14="http://schemas.microsoft.com/office/powerpoint/2010/main" val="3652544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8FB16F-0144-41C9-A421-3580ADF5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6E3302-6B1E-48E4-9E12-0CF4470BB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Sourc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: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PublicDomainPrictures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FE9286-12DD-4B8A-AF21-527AA3E5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14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C599630-E3BB-4441-A2DE-82DD2A3BE388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Composant informatique</a:t>
            </a:r>
            <a:endParaRPr lang="fr-FR" sz="48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A92287B-24DE-4E0F-AD2D-010B225D9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051" y="702198"/>
            <a:ext cx="6468590" cy="548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31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FC0414-F779-4C7D-B8EB-9C32DD0FE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30A813-43C0-462C-8BFF-BA973CF51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: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Skeeze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E1E971-056C-4E83-9ED7-FB40FED97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15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97126FE-AF9B-49AB-BD55-D744F9D66BF6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Composant informatique</a:t>
            </a:r>
            <a:endParaRPr lang="fr-FR" sz="48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224948-6FA7-4C32-8AD5-A32F27D30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53" y="780415"/>
            <a:ext cx="9103567" cy="55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15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0E35A3-0081-47B2-9822-CA603D8F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3DA726-693F-4D19-9790-0BB8E6C7C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Sourc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: Janeb13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827544-433D-41FB-B46D-173074152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16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80F0CBB-B3C1-46C1-894C-1F9B58C3A6FF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Composant informatique</a:t>
            </a:r>
            <a:endParaRPr lang="fr-FR" sz="48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E148354-B624-466B-A2D6-D0245B654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746" y="739060"/>
            <a:ext cx="6449854" cy="562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48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1ADD06-61AC-4DE2-80DC-457E9ACC8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38DFAD-FD39-425A-A032-DAB1F6F87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: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Skeeze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2AD2E6-527B-4AAE-BDB9-87DB95717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17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9858633-A7C6-46FA-B69F-B963117BC5D1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Composant informatique</a:t>
            </a:r>
            <a:endParaRPr lang="fr-FR" sz="48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B136ECB-A670-4D9C-ACCF-13329D778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691515"/>
            <a:ext cx="7299960" cy="54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4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2C6DF-64A5-4B34-BEB0-FEDA7DE6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902377-2BFD-4E41-900F-FF3453D7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Source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alexramos10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D14E70-6B9B-4C9C-A1D8-36BC171C2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18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603E304-18DA-483F-89F9-D73FA683F628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Composant informatique</a:t>
            </a:r>
            <a:endParaRPr lang="fr-FR" sz="48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FBB7EA2-100A-4E3D-BD7A-C38C89055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039" y="654256"/>
            <a:ext cx="8378401" cy="55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47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D4C546-1B0E-4600-BF9F-9614A9E8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93579-EABC-4247-A3EB-485C3C759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: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FaxeARt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7E567E-CA4B-47B5-BFB6-7F356323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19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795C5A8-8AF3-4A36-9503-5826685B016D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Composant informatique</a:t>
            </a:r>
            <a:endParaRPr lang="fr-FR" sz="48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9CE537C-C09C-4F39-94D2-252AE9667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89" y="658607"/>
            <a:ext cx="7053211" cy="52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56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27881A-EE45-44F6-B387-A3B4C7D28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BAEF0D-1E9E-405B-8DF4-4AF794D12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7DA070-482B-474A-888D-A1FB0287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2</a:t>
            </a:fld>
            <a:endParaRPr lang="de-CH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B31FC99-E9EC-460F-831F-885F35FE5B9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Déroulement de l’atelier	</a:t>
            </a: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BC3CAEFC-84F4-4EE5-B1BE-554C04C86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027816"/>
              </p:ext>
            </p:extLst>
          </p:nvPr>
        </p:nvGraphicFramePr>
        <p:xfrm>
          <a:off x="115241" y="942592"/>
          <a:ext cx="12010391" cy="472105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28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2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5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1400" b="1" u="none" strike="noStrike" noProof="0" dirty="0">
                          <a:solidFill>
                            <a:schemeClr val="bg1"/>
                          </a:solidFill>
                        </a:rPr>
                        <a:t>Horaire</a:t>
                      </a:r>
                      <a:endParaRPr lang="fr-FR" sz="1400" b="1" i="0" u="none" strike="noStrike" noProof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544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1400" u="none" strike="noStrike" noProof="0" dirty="0"/>
                        <a:t>Programme</a:t>
                      </a:r>
                      <a:endParaRPr lang="fr-FR" sz="1400" b="1" i="0" u="none" strike="noStrike" noProof="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5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09h00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noProof="0" dirty="0">
                          <a:latin typeface="+mn-lt"/>
                        </a:rPr>
                        <a:t>Accueil, Présentation des </a:t>
                      </a:r>
                      <a:r>
                        <a:rPr lang="fr-FR" sz="1400" u="none" strike="noStrike" noProof="0" dirty="0" err="1">
                          <a:latin typeface="+mn-lt"/>
                        </a:rPr>
                        <a:t>intervenant·e·s</a:t>
                      </a:r>
                      <a:r>
                        <a:rPr lang="fr-FR" sz="1400" u="none" strike="noStrike" noProof="0" dirty="0">
                          <a:latin typeface="+mn-lt"/>
                        </a:rPr>
                        <a:t> et du déroulement de la journée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1400" u="none" strike="noStrike" noProof="0" dirty="0">
                          <a:latin typeface="+mn-lt"/>
                        </a:rPr>
                        <a:t>9h30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u="none" strike="noStrike" noProof="0" dirty="0">
                          <a:latin typeface="+mn-lt"/>
                        </a:rPr>
                        <a:t>Visite du département informatique et explication des tâches exercées par </a:t>
                      </a:r>
                      <a:r>
                        <a:rPr lang="fr-FR" sz="1400" u="none" strike="noStrike" noProof="0" dirty="0" err="1">
                          <a:latin typeface="+mn-lt"/>
                        </a:rPr>
                        <a:t>un·e</a:t>
                      </a:r>
                      <a:r>
                        <a:rPr lang="fr-FR" sz="1400" u="none" strike="noStrike" noProof="0" dirty="0">
                          <a:latin typeface="+mn-lt"/>
                        </a:rPr>
                        <a:t> </a:t>
                      </a:r>
                      <a:r>
                        <a:rPr lang="fr-FR" sz="1400" u="none" strike="noStrike" noProof="0" dirty="0" err="1">
                          <a:latin typeface="+mn-lt"/>
                        </a:rPr>
                        <a:t>informaticien·ne</a:t>
                      </a:r>
                      <a:r>
                        <a:rPr lang="fr-FR" sz="1400" u="none" strike="noStrike" noProof="0" dirty="0">
                          <a:latin typeface="+mn-lt"/>
                        </a:rPr>
                        <a:t> (30 min.)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200">
                <a:tc>
                  <a:txBody>
                    <a:bodyPr/>
                    <a:lstStyle/>
                    <a:p>
                      <a:pPr marL="87313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10h00</a:t>
                      </a:r>
                      <a:endParaRPr kumimoji="0" lang="fr-F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Agencer les parties composant un ordinateur (25 min.)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0739071"/>
                  </a:ext>
                </a:extLst>
              </a:tr>
              <a:tr h="385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1400" u="none" strike="noStrike" noProof="0" dirty="0">
                          <a:latin typeface="+mn-lt"/>
                        </a:rPr>
                        <a:t>10h25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Pause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279"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10h40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Assistance informatique</a:t>
                      </a:r>
                    </a:p>
                    <a:p>
                      <a:pPr marL="285750" indent="-204788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Discussion (20 min.)</a:t>
                      </a:r>
                    </a:p>
                    <a:p>
                      <a:pPr marL="285750" indent="-204788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Préparation à l’étude de cas (10 min.)</a:t>
                      </a:r>
                    </a:p>
                    <a:p>
                      <a:pPr marL="285750" indent="-204788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Jeu de rôles de l’étude de cas (3 x 15 min.)</a:t>
                      </a:r>
                    </a:p>
                    <a:p>
                      <a:pPr marL="285750" indent="-204788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évaluation (15 min.)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3742033"/>
                  </a:ext>
                </a:extLst>
              </a:tr>
              <a:tr h="385200"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12h10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Repas de midi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5493342"/>
                  </a:ext>
                </a:extLst>
              </a:tr>
              <a:tr h="3308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1400" b="0" u="none" strike="noStrike" noProof="0" dirty="0">
                          <a:latin typeface="+mn-lt"/>
                        </a:rPr>
                        <a:t>13h00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Encodage</a:t>
                      </a:r>
                    </a:p>
                    <a:p>
                      <a:pPr marL="285750" indent="-204788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Explications</a:t>
                      </a:r>
                    </a:p>
                    <a:p>
                      <a:pPr marL="285750" indent="-204788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Le chiffre des Francs-maçons et le code de César – deux possibilités d’encoder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1400" u="none" strike="noStrike" noProof="0" dirty="0">
                          <a:latin typeface="+mn-lt"/>
                        </a:rPr>
                        <a:t>14h00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1400" u="none" strike="noStrike" noProof="0" dirty="0">
                          <a:latin typeface="+mn-lt"/>
                        </a:rPr>
                        <a:t>Conclusion (30 min.)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14h45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87313" indent="0" algn="l" fontAlgn="b"/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Interview d’un collaborateur, d’une collaboratrice ou d’</a:t>
                      </a:r>
                      <a:r>
                        <a:rPr lang="fr-FR" sz="14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un·e</a:t>
                      </a:r>
                      <a:r>
                        <a:rPr lang="fr-FR" sz="1400" b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fr-FR" sz="1400" b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apprenti·e</a:t>
                      </a:r>
                      <a:endParaRPr lang="fr-FR" sz="1400" b="0" i="0" u="none" strike="noStrike" noProof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rgbClr val="D754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653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21B62F-23E8-424D-B72B-070EE36F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9711A0-F5D4-4A73-BC64-A443D00B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Source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IgorShubin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93659D-A637-4386-A617-9F31C86A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20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820F24E-DFA5-475A-A5A1-F39CA855576D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Composant informatique</a:t>
            </a:r>
            <a:endParaRPr lang="fr-FR" sz="48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3EB4DC-BA0F-4285-BD61-D8FB8DD71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37649"/>
            <a:ext cx="7545255" cy="50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95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E36F85-DCFD-4790-9A3A-555D1A5B0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05D0EF-FBB1-477C-B6E9-5AE35DD1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Source : flober81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AE0B0E-DFCB-4DEF-858D-9BEF3DF4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21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FE38CB3-1902-4042-93EC-6B68A797CC75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Composant informatique</a:t>
            </a:r>
            <a:endParaRPr lang="fr-FR" sz="48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1963EAE-96F4-4197-9CCA-4C73BA284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61" y="847525"/>
            <a:ext cx="7360029" cy="48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71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CEE808-52E3-4C9D-9599-512CFA9C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246223-B591-4A52-82CE-B7AE6335E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Source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Clker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-Free-Vector-Images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384262-29FB-41B5-B209-E125E35C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22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C502761-2D52-4B31-A181-0A6987D71C4D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Composant informatique</a:t>
            </a:r>
            <a:endParaRPr lang="fr-FR" sz="40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61E3436-6D85-4253-A224-2904B73F3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8072284" cy="40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44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422F75-96FF-4400-8195-AFA2DF0A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6FFCD8-AB19-4AD8-A4D3-762C05163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Source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Mocho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ADC452-F71F-43C9-8FC6-0286C3A0C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23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69105DF-1D3B-47DA-9FB0-1D2D6D1F0477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Composant informatique</a:t>
            </a:r>
            <a:endParaRPr lang="fr-FR" sz="40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24EC16A-C755-4BB3-A3A3-2C8C3EF9A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671" y="675448"/>
            <a:ext cx="7322529" cy="52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49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15D468-D91D-4658-8A7D-48342E9D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6A0AE7-A053-4A7F-BC79-1D71CA17B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: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Ircfree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F33E6B-DB00-4B33-9668-CC591A656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24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7BC406E-6589-44CA-9155-81775634B263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Composant informatique</a:t>
            </a:r>
            <a:endParaRPr lang="fr-FR" sz="40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A3447E7-0D6D-4BAE-9D85-24F9C4DA9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143000"/>
            <a:ext cx="7810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00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F7BAAE-DD83-4954-9ED8-CA98DDB62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B97AE3-DB25-44C0-BD56-8A1DC759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: </a:t>
            </a:r>
            <a:r>
              <a:rPr lang="de-CH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OpenClipart-Vectors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D8C048-8354-4906-AEBA-DCA780CDF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25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5171427-DA81-4463-A5F3-3E4391D92C0C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Demande d’assistance informatique</a:t>
            </a:r>
            <a:endParaRPr lang="fr-FR" sz="40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0D2B25E-6187-4A88-B37C-D82C6A93D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325" y="798178"/>
            <a:ext cx="5419216" cy="3705447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4C8D6F8-CB63-4EB8-AE39-F1B4BDC8B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009195"/>
            <a:ext cx="10515600" cy="4679223"/>
          </a:xfrm>
        </p:spPr>
        <p:txBody>
          <a:bodyPr>
            <a:normAutofit/>
          </a:bodyPr>
          <a:lstStyle/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pPr marL="0" indent="0">
              <a:buNone/>
            </a:pPr>
            <a:r>
              <a:rPr lang="fr-FR" sz="2400" dirty="0"/>
              <a:t>Lorsque j’allume l’ordinateur, l’écran n’affiche rien.</a:t>
            </a: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16818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9F4BE9-DE8A-4BEF-A46E-1AAAC56F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1B2122-ACBA-4A94-80D6-67C2DE8B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Source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de-CH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Myrfa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0C26DE-9691-4F2A-8BDE-022DE6B46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26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E7471F4-D95C-4CC2-8A73-71EC3DBFAD53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Demande d’assistance informatique</a:t>
            </a:r>
            <a:endParaRPr lang="fr-FR" sz="40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7115568-6BB5-475D-8259-EC6818A30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301" y="834291"/>
            <a:ext cx="4861627" cy="3806820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36EA82F4-1543-4CA2-A7FF-3E654BA29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009195"/>
            <a:ext cx="10515600" cy="4721753"/>
          </a:xfrm>
        </p:spPr>
        <p:txBody>
          <a:bodyPr>
            <a:normAutofit/>
          </a:bodyPr>
          <a:lstStyle/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fr-FR" sz="2400" dirty="0"/>
          </a:p>
          <a:p>
            <a:pPr marL="0" indent="0">
              <a:buNone/>
            </a:pPr>
            <a:r>
              <a:rPr lang="fr-FR" sz="2400" dirty="0"/>
              <a:t>Je ne parviens pas à trouver un document </a:t>
            </a:r>
            <a:r>
              <a:rPr lang="fr-FR" sz="2400" dirty="0" err="1"/>
              <a:t>word</a:t>
            </a:r>
            <a:r>
              <a:rPr lang="fr-FR" sz="2400" dirty="0"/>
              <a:t> que j’ai pourtant enregistré hier.</a:t>
            </a: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98173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A6FABF-5054-4F54-B428-632F36B29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17A1D1-C232-4D88-87AD-C61E9499B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: </a:t>
            </a:r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Simon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A2FED6-2434-4630-997F-1B17AC9F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27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5D130A1-264C-4E98-A030-E9F4C2304702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CA" b="1" kern="0" dirty="0">
                <a:solidFill>
                  <a:srgbClr val="FFFFFF"/>
                </a:solidFill>
                <a:latin typeface="+mn-lt"/>
              </a:rPr>
              <a:t>Demande d’assistance informatique</a:t>
            </a:r>
            <a:endParaRPr lang="fr-CA" sz="4000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BEC893-7D50-4E28-A813-4DEC62BB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69984"/>
            <a:ext cx="6528643" cy="4080402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B2D020C-BFBC-419C-9CDA-65D40D3FC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009195"/>
            <a:ext cx="10515600" cy="4615427"/>
          </a:xfrm>
        </p:spPr>
        <p:txBody>
          <a:bodyPr>
            <a:normAutofit/>
          </a:bodyPr>
          <a:lstStyle/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pPr marL="0" indent="0">
              <a:buNone/>
            </a:pPr>
            <a:r>
              <a:rPr lang="fr-FR" sz="2400" dirty="0"/>
              <a:t>Je n’arrive pas à ouvrir internet.</a:t>
            </a: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76675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FD597-CEFE-4023-8547-252337E0E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0C90C4-18C2-4794-9FFB-2E4886DCE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Source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de-CH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OpenClipart-Vectors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032653-95B5-4C62-9F79-99714E6C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28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F1B66DF-2F7E-458B-BCCD-9F167AF92DE8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CA" b="1" kern="0" dirty="0">
                <a:solidFill>
                  <a:srgbClr val="FFFFFF"/>
                </a:solidFill>
                <a:latin typeface="+mn-lt"/>
              </a:rPr>
              <a:t>Demande d’assistance informatique</a:t>
            </a:r>
            <a:endParaRPr lang="fr-CA" sz="4000" b="1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D48C838E-0384-4350-8F59-27863CD06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009195"/>
            <a:ext cx="10515600" cy="4732385"/>
          </a:xfrm>
        </p:spPr>
        <p:txBody>
          <a:bodyPr>
            <a:normAutofit fontScale="92500" lnSpcReduction="10000"/>
          </a:bodyPr>
          <a:lstStyle/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r>
              <a:rPr lang="fr-FR" sz="2400" dirty="0"/>
              <a:t>Je ne parviens pas à imprimer.</a:t>
            </a:r>
            <a:endParaRPr lang="fr-FR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1C2E72D-5DEA-4EC5-829E-E4DC6EC4B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831111"/>
            <a:ext cx="4724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29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FD597-CEFE-4023-8547-252337E0E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0C90C4-18C2-4794-9FFB-2E4886DCE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Source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de-CH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OpenClipart-Vectors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032653-95B5-4C62-9F79-99714E6C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29</a:t>
            </a:fld>
            <a:endParaRPr lang="de-CH" dirty="0"/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D48C838E-0384-4350-8F59-27863CD06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009195"/>
            <a:ext cx="10515600" cy="4732385"/>
          </a:xfrm>
        </p:spPr>
        <p:txBody>
          <a:bodyPr>
            <a:normAutofit fontScale="92500" lnSpcReduction="10000"/>
          </a:bodyPr>
          <a:lstStyle/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Je souhaite lier un dossier à mon bureau.</a:t>
            </a:r>
            <a:endParaRPr lang="fr-FR" sz="2400" dirty="0"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A42796B-DD38-439A-80D3-1135B1F2F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781" y="829339"/>
            <a:ext cx="3281625" cy="413433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9C2006FC-492B-C044-8E17-A9FA6090CA24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CA" b="1" kern="0" dirty="0">
                <a:solidFill>
                  <a:srgbClr val="FFFFFF"/>
                </a:solidFill>
                <a:latin typeface="+mn-lt"/>
              </a:rPr>
              <a:t>Demande d’assistance informatique</a:t>
            </a:r>
            <a:endParaRPr lang="fr-CA" sz="4000" b="1" kern="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220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00DD99-E9A1-4CAE-92D9-9BF9B4F5A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6B0DBB-0718-44E9-BCA2-9764D9E35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14CC5A-90F2-4B91-86B4-29AE78767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3</a:t>
            </a:fld>
            <a:endParaRPr lang="de-CH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E388EFB-84EC-487B-8C93-609CC5EA00C3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Description de l’atelier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7E7EAEF-487F-444C-BE39-246057D2B426}"/>
              </a:ext>
            </a:extLst>
          </p:cNvPr>
          <p:cNvSpPr txBox="1">
            <a:spLocks/>
          </p:cNvSpPr>
          <p:nvPr/>
        </p:nvSpPr>
        <p:spPr bwMode="auto">
          <a:xfrm>
            <a:off x="251521" y="836712"/>
            <a:ext cx="1137850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Aimerais-tu découvrir les tâches exercées par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60" charset="-128"/>
              </a:rPr>
              <a:t>un·e</a:t>
            </a:r>
            <a:r>
              <a:rPr lang="fr-FR" kern="0" dirty="0">
                <a:solidFill>
                  <a:srgbClr val="000000"/>
                </a:solidFill>
              </a:rPr>
              <a:t> </a:t>
            </a:r>
            <a:r>
              <a:rPr lang="fr-FR" kern="0" dirty="0" err="1">
                <a:solidFill>
                  <a:srgbClr val="000000"/>
                </a:solidFill>
              </a:rPr>
              <a:t>informaticien·ne</a:t>
            </a:r>
            <a:r>
              <a:rPr lang="fr-FR" kern="0" dirty="0">
                <a:solidFill>
                  <a:srgbClr val="000000"/>
                </a:solidFill>
              </a:rPr>
              <a:t> (dans une grande entreprise internationale) ? Tu découvriras par exemple à quoi ressemble l’intérieur d’un ordinateur, comment les données peuvent être encodées lors de leur envoi et comment </a:t>
            </a:r>
            <a:r>
              <a:rPr lang="fr-FR" kern="0" dirty="0" err="1">
                <a:solidFill>
                  <a:srgbClr val="000000"/>
                </a:solidFill>
              </a:rPr>
              <a:t>un·e</a:t>
            </a:r>
            <a:r>
              <a:rPr lang="fr-FR" kern="0" dirty="0">
                <a:solidFill>
                  <a:srgbClr val="000000"/>
                </a:solidFill>
              </a:rPr>
              <a:t> </a:t>
            </a:r>
            <a:r>
              <a:rPr lang="fr-FR" kern="0" dirty="0" err="1">
                <a:solidFill>
                  <a:srgbClr val="000000"/>
                </a:solidFill>
              </a:rPr>
              <a:t>informaticien·ne</a:t>
            </a:r>
            <a:r>
              <a:rPr lang="fr-FR" kern="0" dirty="0">
                <a:solidFill>
                  <a:srgbClr val="000000"/>
                </a:solidFill>
              </a:rPr>
              <a:t> aident leurs collaborateurs et collaboratrices en cas de problème.</a:t>
            </a: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0" charset="-128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kern="0" dirty="0">
                <a:solidFill>
                  <a:srgbClr val="000000"/>
                </a:solidFill>
              </a:rPr>
              <a:t>Le département d’informatique propose :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-60" charset="-128"/>
            </a:endParaRPr>
          </a:p>
          <a:p>
            <a:pPr marL="342900" marR="0" lvl="1" indent="-17145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24" charset="-128"/>
                <a:cs typeface="+mn-cs"/>
              </a:rPr>
              <a:t>Activités du matin :</a:t>
            </a:r>
          </a:p>
          <a:p>
            <a:pPr marL="571500" marR="0" lvl="2" indent="-171450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kern="0" dirty="0">
                <a:solidFill>
                  <a:srgbClr val="000000"/>
                </a:solidFill>
              </a:rPr>
              <a:t>Visite guidée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24" charset="-128"/>
              <a:cs typeface="+mn-cs"/>
            </a:endParaRPr>
          </a:p>
          <a:p>
            <a:pPr marL="571500" marR="0" lvl="2" indent="-171450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24" charset="-128"/>
                <a:cs typeface="+mn-cs"/>
              </a:rPr>
              <a:t>A quoi ressemble l’intérieur d’un ordinateur ? Nous découvrons les différentes parties le composant et les nommons.</a:t>
            </a:r>
          </a:p>
          <a:p>
            <a:pPr marL="571500" marR="0" lvl="2" indent="-171450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kern="0" dirty="0">
                <a:solidFill>
                  <a:srgbClr val="000000"/>
                </a:solidFill>
              </a:rPr>
              <a:t>Assistance informatique : préparation d’étude de cas. En tant qu’informaticienne, je résous le problème rencontré.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24" charset="-128"/>
              <a:cs typeface="+mn-cs"/>
            </a:endParaRPr>
          </a:p>
          <a:p>
            <a:pPr marL="571500" marR="0" lvl="2" indent="-171450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24" charset="-128"/>
              <a:cs typeface="+mn-cs"/>
            </a:endParaRPr>
          </a:p>
          <a:p>
            <a:pPr marL="342900" marR="0" lvl="1" indent="-17145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759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24" charset="-128"/>
                <a:cs typeface="Arial" panose="020B0604020202020204" pitchFamily="34" charset="0"/>
              </a:rPr>
              <a:t>Activités de l’après-midi :</a:t>
            </a:r>
          </a:p>
          <a:p>
            <a:pPr marL="571500" marR="0" lvl="2" indent="-171450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kern="0" dirty="0">
                <a:solidFill>
                  <a:srgbClr val="000000"/>
                </a:solidFill>
              </a:rPr>
              <a:t>Encodage : pourquoi et comment des données peuvent être encodées ? Craquer soi-même des données secrètes.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24" charset="-128"/>
              <a:cs typeface="+mn-cs"/>
            </a:endParaRPr>
          </a:p>
          <a:p>
            <a:pPr marL="571500" marR="0" lvl="2" indent="-171450" algn="l" defTabSz="5715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759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fr-FR" kern="0" dirty="0">
                <a:solidFill>
                  <a:srgbClr val="000000"/>
                </a:solidFill>
                <a:cs typeface="Arial" panose="020B0604020202020204" pitchFamily="34" charset="0"/>
              </a:rPr>
              <a:t>Évaluation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24" charset="-128"/>
              <a:cs typeface="Arial" panose="020B0604020202020204" pitchFamily="34" charset="0"/>
            </a:endParaRPr>
          </a:p>
          <a:p>
            <a:pPr marL="1317625" marR="0" lvl="3" indent="-203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24" charset="-128"/>
              <a:cs typeface="+mn-cs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Char char="•"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60" charset="-128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6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6311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4B67BE-0DC9-424D-BC4D-B97BF6D67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30BB84-A727-45F8-A6AA-00DD9771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Source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ohamed</a:t>
            </a:r>
            <a:r>
              <a:rPr lang="de-CH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_h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assan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Pixabay.com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B7AAC5-F1BA-4828-ACD1-F8EA1A97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30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F9C62B9-3E41-4ECA-9834-24189C4DBA72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Demande d’assistance informatique</a:t>
            </a:r>
            <a:endParaRPr kumimoji="0" lang="fr-FR" sz="3200" b="1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pitchFamily="-60" charset="-128"/>
            </a:endParaRPr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C25FAB0F-3EFD-49FE-8E9F-89CE07009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009195"/>
            <a:ext cx="10515600" cy="4806813"/>
          </a:xfrm>
        </p:spPr>
        <p:txBody>
          <a:bodyPr>
            <a:normAutofit fontScale="92500" lnSpcReduction="20000"/>
          </a:bodyPr>
          <a:lstStyle/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600" dirty="0"/>
              <a:t>J’ai reçu un e-mail de ma banque au sujet d’un problème avec mon compte. Il y avait un lien, j’ai cliqué dessus et maintenant plus rien ne fonctionne.</a:t>
            </a:r>
            <a:endParaRPr lang="fr-FR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171275-ED2F-4102-A0A8-1D7A20064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648" y="771597"/>
            <a:ext cx="5653974" cy="382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71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4E1999-67C8-45E1-ACA0-2DB78A4D1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438F76-56AA-4112-9714-22313A9A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2DE89C-B9B9-40F6-AE16-C15A0FABA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31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AF354C1-1082-47B0-93BD-4DC4EF678F03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pitchFamily="-60" charset="-128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EE0A438-FC41-4BB4-AB17-CC190B3C7A4C}"/>
              </a:ext>
            </a:extLst>
          </p:cNvPr>
          <p:cNvSpPr txBox="1"/>
          <p:nvPr/>
        </p:nvSpPr>
        <p:spPr>
          <a:xfrm>
            <a:off x="671332" y="1307939"/>
            <a:ext cx="101972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cs typeface="Arial" panose="020B0604020202020204" pitchFamily="34" charset="0"/>
              </a:rPr>
              <a:t>Mention légale :</a:t>
            </a:r>
          </a:p>
          <a:p>
            <a:endParaRPr lang="fr-CA" sz="2000" dirty="0">
              <a:cs typeface="Arial" panose="020B0604020202020204" pitchFamily="34" charset="0"/>
            </a:endParaRPr>
          </a:p>
          <a:p>
            <a:r>
              <a:rPr lang="fr-CA" sz="2000" dirty="0">
                <a:cs typeface="Arial" panose="020B0604020202020204" pitchFamily="34" charset="0"/>
              </a:rPr>
              <a:t>Traduction de l’allemand par la coordination romande.</a:t>
            </a:r>
          </a:p>
          <a:p>
            <a:r>
              <a:rPr lang="fr-CA" sz="2000" dirty="0">
                <a:cs typeface="Arial" panose="020B0604020202020204" pitchFamily="34" charset="0"/>
              </a:rPr>
              <a:t>Futur en tous genres (2018). Annexe du document « </a:t>
            </a:r>
            <a:r>
              <a:rPr lang="fr-FR" sz="2000" dirty="0">
                <a:cs typeface="Arial" panose="020B0604020202020204" pitchFamily="34" charset="0"/>
              </a:rPr>
              <a:t>Guide pratique pour les entreprises, organisations et institutions </a:t>
            </a:r>
            <a:r>
              <a:rPr lang="fr-CA" sz="2000" dirty="0">
                <a:cs typeface="Arial" panose="020B0604020202020204" pitchFamily="34" charset="0"/>
              </a:rPr>
              <a:t>» : matériel de travail pour la mise en place de la journée Futur en tous genres. Cham, Zoug : Bureau national de Futur en tous genres.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67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A27903-3191-41CD-8536-4112E7AD0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FF20-7BA4-4BF3-9166-7974C94CF42E}" type="datetime2">
              <a:rPr lang="de-CH" smtClean="0"/>
              <a:t>Montag, 16. Mai 2022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85B498-8B77-4499-A35A-9D401A071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206413-C1AB-4D84-AF44-6D51301A6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4</a:t>
            </a:fld>
            <a:endParaRPr lang="de-CH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4694C57-9CA0-4B00-AADD-0638647B701F}"/>
              </a:ext>
            </a:extLst>
          </p:cNvPr>
          <p:cNvSpPr txBox="1">
            <a:spLocks/>
          </p:cNvSpPr>
          <p:nvPr/>
        </p:nvSpPr>
        <p:spPr bwMode="gray">
          <a:xfrm>
            <a:off x="2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Composants informatiques</a:t>
            </a:r>
            <a:endParaRPr lang="fr-FR" sz="4000" b="1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CC108E1-506B-43EE-93A2-C7EFDE631C20}"/>
              </a:ext>
            </a:extLst>
          </p:cNvPr>
          <p:cNvSpPr txBox="1">
            <a:spLocks/>
          </p:cNvSpPr>
          <p:nvPr/>
        </p:nvSpPr>
        <p:spPr bwMode="auto">
          <a:xfrm>
            <a:off x="251521" y="836712"/>
            <a:ext cx="1137850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fr-FR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24" charset="-128"/>
                <a:cs typeface="+mn-cs"/>
              </a:rPr>
              <a:t>De quoi a besoin un ordinateur pour fonctionner ?</a:t>
            </a:r>
          </a:p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lang="fr-FR" kern="0" dirty="0">
              <a:solidFill>
                <a:srgbClr val="000000"/>
              </a:solidFill>
              <a:ea typeface="ＭＳ Ｐゴシック" pitchFamily="124" charset="-128"/>
              <a:cs typeface="+mn-cs"/>
            </a:endParaRPr>
          </a:p>
          <a:p>
            <a:pPr marL="0" marR="0" lvl="0" indent="0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fr-FR" kern="0" dirty="0">
                <a:solidFill>
                  <a:srgbClr val="000000"/>
                </a:solidFill>
                <a:ea typeface="ＭＳ Ｐゴシック" pitchFamily="124" charset="-128"/>
                <a:cs typeface="+mn-cs"/>
              </a:rPr>
              <a:t>Parties importantes 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24" charset="-128"/>
                <a:cs typeface="+mn-cs"/>
              </a:rPr>
              <a:t>:</a:t>
            </a: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24" charset="-128"/>
              <a:cs typeface="Arial" panose="020B0604020202020204" pitchFamily="34" charset="0"/>
            </a:endParaRPr>
          </a:p>
          <a:p>
            <a:pPr lvl="1">
              <a:buClrTx/>
            </a:pPr>
            <a:r>
              <a:rPr lang="fr-FR" dirty="0">
                <a:cs typeface="Arial" panose="020B0604020202020204" pitchFamily="34" charset="0"/>
              </a:rPr>
              <a:t>Processeur					</a:t>
            </a:r>
          </a:p>
          <a:p>
            <a:pPr lvl="1">
              <a:buClrTx/>
            </a:pPr>
            <a:r>
              <a:rPr lang="fr-FR" dirty="0">
                <a:cs typeface="Arial" panose="020B0604020202020204" pitchFamily="34" charset="0"/>
              </a:rPr>
              <a:t>Carte mère		</a:t>
            </a:r>
          </a:p>
          <a:p>
            <a:pPr lvl="1">
              <a:buClrTx/>
            </a:pPr>
            <a:r>
              <a:rPr lang="fr-FR" dirty="0">
                <a:cs typeface="Arial" panose="020B0604020202020204" pitchFamily="34" charset="0"/>
              </a:rPr>
              <a:t>Disque dur			</a:t>
            </a:r>
          </a:p>
          <a:p>
            <a:pPr lvl="1">
              <a:buClrTx/>
            </a:pPr>
            <a:r>
              <a:rPr lang="fr-FR" dirty="0">
                <a:cs typeface="Arial" panose="020B0604020202020204" pitchFamily="34" charset="0"/>
              </a:rPr>
              <a:t>Mémoire RAM (</a:t>
            </a:r>
            <a:r>
              <a:rPr lang="fr-FR" dirty="0" err="1">
                <a:cs typeface="Arial" panose="020B0604020202020204" pitchFamily="34" charset="0"/>
              </a:rPr>
              <a:t>Random</a:t>
            </a:r>
            <a:r>
              <a:rPr lang="fr-FR" dirty="0">
                <a:cs typeface="Arial" panose="020B0604020202020204" pitchFamily="34" charset="0"/>
              </a:rPr>
              <a:t> Access Memory)	</a:t>
            </a:r>
          </a:p>
          <a:p>
            <a:pPr lvl="1">
              <a:buClrTx/>
            </a:pPr>
            <a:r>
              <a:rPr lang="fr-FR" dirty="0">
                <a:cs typeface="Arial" panose="020B0604020202020204" pitchFamily="34" charset="0"/>
              </a:rPr>
              <a:t>Carte graphique</a:t>
            </a:r>
          </a:p>
          <a:p>
            <a:pPr lvl="1">
              <a:buClrTx/>
            </a:pPr>
            <a:r>
              <a:rPr lang="fr-FR" dirty="0">
                <a:cs typeface="Arial" panose="020B0604020202020204" pitchFamily="34" charset="0"/>
              </a:rPr>
              <a:t>Ventilateur</a:t>
            </a:r>
          </a:p>
          <a:p>
            <a:pPr lvl="1">
              <a:buClrTx/>
            </a:pPr>
            <a:r>
              <a:rPr lang="fr-FR" dirty="0">
                <a:cs typeface="Arial" panose="020B0604020202020204" pitchFamily="34" charset="0"/>
              </a:rPr>
              <a:t>Bloc d’alimentation</a:t>
            </a:r>
          </a:p>
          <a:p>
            <a:pPr lvl="1">
              <a:buClrTx/>
            </a:pPr>
            <a:r>
              <a:rPr lang="fr-FR" dirty="0">
                <a:cs typeface="Arial" panose="020B0604020202020204" pitchFamily="34" charset="0"/>
              </a:rPr>
              <a:t>Souris</a:t>
            </a:r>
          </a:p>
          <a:p>
            <a:pPr lvl="1">
              <a:buClrTx/>
            </a:pPr>
            <a:r>
              <a:rPr lang="fr-FR" dirty="0">
                <a:cs typeface="Arial" panose="020B0604020202020204" pitchFamily="34" charset="0"/>
              </a:rPr>
              <a:t>Clavier</a:t>
            </a:r>
          </a:p>
          <a:p>
            <a:pPr lvl="1">
              <a:buClrTx/>
            </a:pPr>
            <a:r>
              <a:rPr lang="fr-FR" dirty="0">
                <a:cs typeface="Arial" panose="020B0604020202020204" pitchFamily="34" charset="0"/>
              </a:rPr>
              <a:t>Moniteur</a:t>
            </a:r>
          </a:p>
          <a:p>
            <a:pPr lvl="1">
              <a:buClrTx/>
            </a:pPr>
            <a:r>
              <a:rPr lang="fr-FR" dirty="0">
                <a:cs typeface="Arial" panose="020B0604020202020204" pitchFamily="34" charset="0"/>
              </a:rPr>
              <a:t>Boîtier</a:t>
            </a:r>
          </a:p>
          <a:p>
            <a:pPr>
              <a:buClrTx/>
            </a:pPr>
            <a:endParaRPr lang="fr-FR" dirty="0">
              <a:cs typeface="Arial" panose="020B0604020202020204" pitchFamily="34" charset="0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kern="0" dirty="0">
              <a:solidFill>
                <a:srgbClr val="000000"/>
              </a:solidFill>
              <a:ea typeface="ＭＳ Ｐゴシック" pitchFamily="124" charset="-128"/>
              <a:cs typeface="+mn-cs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pitchFamily="124" charset="-128"/>
              <a:cs typeface="+mn-cs"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Char char="•"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88913" marR="0" lvl="0" indent="-188913" algn="l" defTabSz="171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Tx/>
              <a:buFontTx/>
              <a:buNone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72297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339C93-D56D-405E-B7F6-A88EDB15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659734-5F83-444D-85EB-24ACDFFC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4E663B-9AB9-44C4-A8FC-CB179756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5</a:t>
            </a:fld>
            <a:endParaRPr lang="de-CH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106B1E7-69E2-4F70-8210-63BCD00B6441}"/>
              </a:ext>
            </a:extLst>
          </p:cNvPr>
          <p:cNvSpPr txBox="1">
            <a:spLocks/>
          </p:cNvSpPr>
          <p:nvPr/>
        </p:nvSpPr>
        <p:spPr bwMode="gray">
          <a:xfrm>
            <a:off x="2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Composants informatiques</a:t>
            </a:r>
            <a:endParaRPr kumimoji="0" lang="fr-FR" sz="3200" b="1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pitchFamily="-60" charset="-128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4D6727C-4D0C-44B4-B6C2-1579BDCC5EB2}"/>
              </a:ext>
            </a:extLst>
          </p:cNvPr>
          <p:cNvGrpSpPr/>
          <p:nvPr/>
        </p:nvGrpSpPr>
        <p:grpSpPr>
          <a:xfrm>
            <a:off x="1533110" y="639839"/>
            <a:ext cx="9710915" cy="5373121"/>
            <a:chOff x="1533110" y="639839"/>
            <a:chExt cx="9710915" cy="5373121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31E89931-E593-4F16-95A8-7246AF80F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4728" y="3429000"/>
              <a:ext cx="1888517" cy="1600438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255AB3F-4704-4869-B589-8B34C0A90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5933" y="639839"/>
              <a:ext cx="4554106" cy="2789161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6ED2B78-D744-40C5-9FFA-647957C6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3110" y="778974"/>
              <a:ext cx="2702824" cy="2353167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69060337-D4A7-42B5-BDF5-63C36E0E2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7953" y="4229219"/>
              <a:ext cx="2376998" cy="1783741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C4051894-3260-4C59-98DF-04C00BCEF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0039" y="868462"/>
              <a:ext cx="2453986" cy="1634801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71E7BCCA-B047-4BF2-94E5-CDB2F59D9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16431" y="3732312"/>
              <a:ext cx="2588338" cy="194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4799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8933B9-E8F5-4B1D-AB5A-08736A84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98C0A2-4436-4647-B2C7-92DB477D2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F89A5B-19B5-4439-B266-994076A9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6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DDBD059-BF19-4259-B67B-BCD584A323C1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CA" b="1" kern="0" dirty="0">
                <a:solidFill>
                  <a:srgbClr val="FFFFFF"/>
                </a:solidFill>
                <a:latin typeface="+mn-lt"/>
              </a:rPr>
              <a:t>Demande d’assistance informatique</a:t>
            </a:r>
            <a:endParaRPr lang="fr-CA" sz="4800" b="1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1F3EC934-B6A6-41F6-B41B-BF1FFB8E8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009196"/>
            <a:ext cx="109074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Problèmes rencontrés :</a:t>
            </a:r>
          </a:p>
          <a:p>
            <a:r>
              <a:rPr lang="fr-FR" sz="2400" dirty="0"/>
              <a:t>Lorsque j’allume l’ordinateur, l’écran n’affiche rien.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/>
              <a:t>Je ne parviens pas à trouver un document </a:t>
            </a:r>
            <a:r>
              <a:rPr lang="fr-FR" sz="2400" dirty="0" err="1"/>
              <a:t>word</a:t>
            </a:r>
            <a:r>
              <a:rPr lang="fr-FR" sz="2400" dirty="0"/>
              <a:t> que j’ai pourtant enregistré hier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2400" dirty="0"/>
              <a:t>Je n’arrive pas à ouvrir internet.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/>
              <a:t>Je ne parviens pas à imprimer.</a:t>
            </a:r>
          </a:p>
          <a:p>
            <a:r>
              <a:rPr lang="fr-FR" sz="2400" dirty="0">
                <a:solidFill>
                  <a:prstClr val="black"/>
                </a:solidFill>
              </a:rPr>
              <a:t>J’ai reçu un e-mail de ma banque au sujet d’un problème avec mon compte bancaire. Il y avait un lien, j’ai cliqué dessus et maintenant plus rien ne fonctionne.</a:t>
            </a:r>
            <a:endParaRPr lang="fr-FR" sz="2600" dirty="0">
              <a:solidFill>
                <a:prstClr val="black"/>
              </a:solidFill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15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A8D42D-7216-45DA-835E-1ADC3349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6348B3-BF75-4B03-A32A-30C0A661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CCE126-6E0E-475F-8939-3BB251DB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7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5608AE0-F495-42C6-AF4B-8877E9918677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Problèmes fréquents</a:t>
            </a:r>
          </a:p>
        </p:txBody>
      </p:sp>
      <p:sp>
        <p:nvSpPr>
          <p:cNvPr id="8" name="Inhaltsplatzhalter 8">
            <a:extLst>
              <a:ext uri="{FF2B5EF4-FFF2-40B4-BE49-F238E27FC236}">
                <a16:creationId xmlns:a16="http://schemas.microsoft.com/office/drawing/2014/main" id="{4E6F5699-219F-4EE0-ADD2-28DB6EE68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009196"/>
            <a:ext cx="1067032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fr-FR" dirty="0">
                <a:cs typeface="Arial" panose="020B0604020202020204" pitchFamily="34" charset="0"/>
              </a:rPr>
              <a:t>L’imprimante ne fonctionne pas</a:t>
            </a:r>
          </a:p>
          <a:p>
            <a:r>
              <a:rPr lang="fr-FR" dirty="0">
                <a:cs typeface="Arial" panose="020B0604020202020204" pitchFamily="34" charset="0"/>
              </a:rPr>
              <a:t>Vérifier l’ordinateur : </a:t>
            </a:r>
          </a:p>
          <a:p>
            <a:pPr lvl="1"/>
            <a:r>
              <a:rPr lang="fr-FR" dirty="0">
                <a:cs typeface="Arial" panose="020B0604020202020204" pitchFamily="34" charset="0"/>
              </a:rPr>
              <a:t>Paramètres </a:t>
            </a:r>
            <a:r>
              <a:rPr lang="fr-FR" dirty="0">
                <a:cs typeface="Arial" panose="020B0604020202020204" pitchFamily="34" charset="0"/>
                <a:sym typeface="Wingdings" panose="05000000000000000000" pitchFamily="2" charset="2"/>
              </a:rPr>
              <a:t> Imprimante  Imprimante par défaut</a:t>
            </a:r>
          </a:p>
          <a:p>
            <a:pPr lvl="1"/>
            <a:r>
              <a:rPr lang="fr-FR" dirty="0">
                <a:cs typeface="Arial" panose="020B0604020202020204" pitchFamily="34" charset="0"/>
              </a:rPr>
              <a:t>Paramètres </a:t>
            </a:r>
            <a:r>
              <a:rPr lang="fr-FR" dirty="0">
                <a:cs typeface="Arial" panose="020B0604020202020204" pitchFamily="34" charset="0"/>
                <a:sym typeface="Wingdings" panose="05000000000000000000" pitchFamily="2" charset="2"/>
              </a:rPr>
              <a:t> Imprimante  Impression mise en attente ?</a:t>
            </a:r>
          </a:p>
          <a:p>
            <a:pPr lvl="1"/>
            <a:r>
              <a:rPr lang="fr-FR" dirty="0">
                <a:cs typeface="Arial" panose="020B0604020202020204" pitchFamily="34" charset="0"/>
                <a:sym typeface="Wingdings" panose="05000000000000000000" pitchFamily="2" charset="2"/>
              </a:rPr>
              <a:t>Connexion avec l’imprimante ?</a:t>
            </a:r>
            <a:endParaRPr lang="fr-FR" dirty="0">
              <a:cs typeface="Arial" panose="020B0604020202020204" pitchFamily="34" charset="0"/>
            </a:endParaRPr>
          </a:p>
          <a:p>
            <a:r>
              <a:rPr lang="fr-FR" dirty="0">
                <a:cs typeface="Arial" panose="020B0604020202020204" pitchFamily="34" charset="0"/>
              </a:rPr>
              <a:t>Vérifier l’imprimante :</a:t>
            </a:r>
          </a:p>
          <a:p>
            <a:pPr lvl="1"/>
            <a:r>
              <a:rPr lang="fr-FR" dirty="0">
                <a:cs typeface="Arial" panose="020B0604020202020204" pitchFamily="34" charset="0"/>
              </a:rPr>
              <a:t>Est-elle branchée ?</a:t>
            </a:r>
          </a:p>
          <a:p>
            <a:pPr lvl="1"/>
            <a:r>
              <a:rPr lang="fr-FR" dirty="0">
                <a:cs typeface="Arial" panose="020B0604020202020204" pitchFamily="34" charset="0"/>
              </a:rPr>
              <a:t>Etat du papier et toner ?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90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A8D42D-7216-45DA-835E-1ADC3349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6348B3-BF75-4B03-A32A-30C0A661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CCE126-6E0E-475F-8939-3BB251DB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8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5608AE0-F495-42C6-AF4B-8877E9918677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lvl="0">
              <a:defRPr/>
            </a:pPr>
            <a:r>
              <a:rPr lang="fr-FR" b="1" kern="0" dirty="0">
                <a:solidFill>
                  <a:srgbClr val="FFFFFF"/>
                </a:solidFill>
                <a:latin typeface="+mn-lt"/>
              </a:rPr>
              <a:t>Problèmes fréquents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08B36A6-4096-43D8-BDBE-759817904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009196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dirty="0">
                <a:cs typeface="Arial" panose="020B0604020202020204" pitchFamily="34" charset="0"/>
              </a:rPr>
              <a:t>2) L’image n’est pas projetée par le vidéoprojecteur</a:t>
            </a:r>
          </a:p>
          <a:p>
            <a:r>
              <a:rPr lang="fr-CA" dirty="0">
                <a:cs typeface="Arial" panose="020B0604020202020204" pitchFamily="34" charset="0"/>
              </a:rPr>
              <a:t>S’assurer que les différentes étapes ont été réalisées dans l’ordre : brancher le projecteur, l’allumer, puis allumer l’ordinateur.</a:t>
            </a:r>
          </a:p>
          <a:p>
            <a:r>
              <a:rPr lang="fr-CA" dirty="0">
                <a:cs typeface="Arial" panose="020B0604020202020204" pitchFamily="34" charset="0"/>
              </a:rPr>
              <a:t>Est-ce que tous les câbles sont correctement branchés? Y </a:t>
            </a:r>
            <a:r>
              <a:rPr lang="fr-CA" dirty="0" err="1">
                <a:cs typeface="Arial" panose="020B0604020202020204" pitchFamily="34" charset="0"/>
              </a:rPr>
              <a:t>a-t-il</a:t>
            </a:r>
            <a:r>
              <a:rPr lang="fr-CA" dirty="0">
                <a:cs typeface="Arial" panose="020B0604020202020204" pitchFamily="34" charset="0"/>
              </a:rPr>
              <a:t> besoin d’un adaptateur ?</a:t>
            </a:r>
          </a:p>
          <a:p>
            <a:r>
              <a:rPr lang="fr-CA" dirty="0">
                <a:cs typeface="Arial" panose="020B0604020202020204" pitchFamily="34" charset="0"/>
              </a:rPr>
              <a:t>Est-ce que la source du projecteur est correctement sélectionnée ? (</a:t>
            </a:r>
            <a:r>
              <a:rPr lang="fr-CA" dirty="0">
                <a:cs typeface="Arial" panose="020B0604020202020204" pitchFamily="34" charset="0"/>
                <a:sym typeface="Wingdings" panose="05000000000000000000" pitchFamily="2" charset="2"/>
              </a:rPr>
              <a:t> Input / Source)</a:t>
            </a:r>
          </a:p>
          <a:p>
            <a:r>
              <a:rPr lang="fr-CA" dirty="0">
                <a:cs typeface="Arial" panose="020B0604020202020204" pitchFamily="34" charset="0"/>
                <a:sym typeface="Wingdings" panose="05000000000000000000" pitchFamily="2" charset="2"/>
              </a:rPr>
              <a:t>Est-ce que l’ordinateur est correctement paramétré ? Est-ce que l’écran est correctement paramétré, sélectionné « plein écran » ?</a:t>
            </a:r>
          </a:p>
          <a:p>
            <a:r>
              <a:rPr lang="fr-CA" dirty="0">
                <a:cs typeface="Arial" panose="020B0604020202020204" pitchFamily="34" charset="0"/>
                <a:sym typeface="Wingdings" panose="05000000000000000000" pitchFamily="2" charset="2"/>
              </a:rPr>
              <a:t>Est-ce que le projecteur est paramétré sous « mute » ?</a:t>
            </a:r>
            <a:endParaRPr lang="fr-CA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038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A8D42D-7216-45DA-835E-1ADC3349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mercredi, 27 avril 2022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6348B3-BF75-4B03-A32A-30C0A661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CCE126-6E0E-475F-8939-3BB251DB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28C3-DCD8-4311-8C78-8514E49EB759}" type="slidenum">
              <a:rPr lang="de-CH" smtClean="0"/>
              <a:t>9</a:t>
            </a:fld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5608AE0-F495-42C6-AF4B-8877E9918677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12191999" cy="533400"/>
          </a:xfrm>
          <a:prstGeom prst="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60" charset="-128"/>
              </a:rPr>
              <a:t>Craquer un code</a:t>
            </a:r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FCB65603-2960-4905-B78A-AFA050C94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009195"/>
            <a:ext cx="11386456" cy="4749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cs typeface="Arial" panose="020B0604020202020204" pitchFamily="34" charset="0"/>
              </a:rPr>
              <a:t>Essaie de craquer des codes !</a:t>
            </a:r>
          </a:p>
          <a:p>
            <a:pPr marL="0" indent="0">
              <a:buNone/>
            </a:pPr>
            <a:endParaRPr lang="fr-FR" sz="2400" dirty="0">
              <a:cs typeface="Arial" panose="020B0604020202020204" pitchFamily="34" charset="0"/>
            </a:endParaRPr>
          </a:p>
          <a:p>
            <a:r>
              <a:rPr lang="fr-FR" sz="2400" dirty="0">
                <a:cs typeface="Arial" panose="020B0604020202020204" pitchFamily="34" charset="0"/>
              </a:rPr>
              <a:t>Recherche de manière systématique</a:t>
            </a:r>
          </a:p>
          <a:p>
            <a:r>
              <a:rPr lang="fr-FR" sz="2400" dirty="0">
                <a:cs typeface="Arial" panose="020B0604020202020204" pitchFamily="34" charset="0"/>
              </a:rPr>
              <a:t>Recherche en utilisant les lettres fréquemment utilisées. En français, la lettre E est très souvent employée.</a:t>
            </a:r>
          </a:p>
          <a:p>
            <a:r>
              <a:rPr lang="fr-FR" sz="2400" dirty="0">
                <a:cs typeface="Arial" panose="020B0604020202020204" pitchFamily="34" charset="0"/>
              </a:rPr>
              <a:t>Recherche par association de lettres.</a:t>
            </a:r>
          </a:p>
          <a:p>
            <a:r>
              <a:rPr lang="fr-FR" sz="2400" dirty="0">
                <a:cs typeface="Arial" panose="020B0604020202020204" pitchFamily="34" charset="0"/>
              </a:rPr>
              <a:t>Essaie de décoder en remplaçant des lettres par des chiffres, par exemple A=1</a:t>
            </a:r>
          </a:p>
          <a:p>
            <a:r>
              <a:rPr lang="fr-FR" sz="2400" dirty="0">
                <a:cs typeface="Arial" panose="020B0604020202020204" pitchFamily="34" charset="0"/>
              </a:rPr>
              <a:t>Sois </a:t>
            </a:r>
            <a:r>
              <a:rPr lang="fr-FR" sz="2400" dirty="0" err="1">
                <a:cs typeface="Arial" panose="020B0604020202020204" pitchFamily="34" charset="0"/>
              </a:rPr>
              <a:t>patient·e</a:t>
            </a:r>
            <a:r>
              <a:rPr lang="fr-FR" sz="2400" dirty="0">
                <a:cs typeface="Arial" panose="020B0604020202020204" pitchFamily="34" charset="0"/>
              </a:rPr>
              <a:t> ! 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258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1282</Words>
  <Application>Microsoft Macintosh PowerPoint</Application>
  <PresentationFormat>Grand écran</PresentationFormat>
  <Paragraphs>293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Symbol</vt:lpstr>
      <vt:lpstr>1_Office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 Keck Frei (AKE)</dc:creator>
  <cp:lastModifiedBy>Coordination Romande</cp:lastModifiedBy>
  <cp:revision>76</cp:revision>
  <dcterms:created xsi:type="dcterms:W3CDTF">2018-06-11T10:46:34Z</dcterms:created>
  <dcterms:modified xsi:type="dcterms:W3CDTF">2022-05-16T14:39:21Z</dcterms:modified>
</cp:coreProperties>
</file>