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rjam Inderbitzin" initials="MI" lastIdx="1" clrIdx="0">
    <p:extLst>
      <p:ext uri="{19B8F6BF-5375-455C-9EA6-DF929625EA0E}">
        <p15:presenceInfo xmlns:p15="http://schemas.microsoft.com/office/powerpoint/2012/main" userId="Mirjam Inderbitz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54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4-27T08:49:32.124" idx="1">
    <p:pos x="4907" y="3733"/>
    <p:text>Übersetzen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ED5A0-3A72-4FC8-B76E-68E189BE788D}" type="datetimeFigureOut">
              <a:rPr lang="de-CH" smtClean="0"/>
              <a:t>16.05.22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37E65-AEA9-47F8-BD61-21B3EB3C4CBF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76907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6E9F6D-1BC8-4498-8825-F98870FBA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72413D1-DB54-48A3-9A32-C4F772151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9D0F53-FEE0-4B57-B368-235B437BB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52E9-8E17-4E01-8FAE-EDFF41D0E2E5}" type="datetime2">
              <a:rPr lang="de-CH" smtClean="0"/>
              <a:t>Montag, 16. Mai 2022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452D2B-BA4C-4F1B-A49B-ABFE8B5CD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37EB45-6385-4695-8779-D89DC1010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‹N°›</a:t>
            </a:fld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E800A28-2A83-4C92-9A5F-F310724DD8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199" y="307568"/>
            <a:ext cx="2160000" cy="62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87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01B554-A600-4919-A440-A3071F687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143057C-0E2A-40E2-B285-33FADB186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BD2848-5399-4816-A1E0-B42003B26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AA2E6-CD1D-4C18-9B05-04ADDB9B8173}" type="datetime2">
              <a:rPr lang="de-CH" smtClean="0"/>
              <a:t>Montag, 16. Mai 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1186DB-F281-4646-AFC0-713A922EA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2D00DD-DD80-4EC3-9FBD-97FE7CB4D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43009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05673A5-2BB6-4E81-8EA6-A79975C63C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9FEDDAA-5786-4B56-83A5-5E4274FC18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4E4A93-91A1-4632-BC0B-E6B999323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9B9E-A57C-4496-823A-F4F5339BE57A}" type="datetime2">
              <a:rPr lang="de-CH" smtClean="0"/>
              <a:t>Montag, 16. Mai 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9E9F17-4BDB-475B-9B8D-A72EB5CF7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362DBB-4006-4084-B065-E12CB93D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96491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8B8CFC-AEF6-4784-A739-6D8CE2EB3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3D2B75-0B4D-4D87-A0D9-06140BB8F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FF20-7BA4-4BF3-9166-7974C94CF42E}" type="datetime2">
              <a:rPr lang="de-CH" smtClean="0"/>
              <a:t>Montag, 16. Mai 2022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944299-10E9-4179-8F35-C830F008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F312EA-063C-4496-BF38-186789919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‹N°›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05285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107E6D-9424-4F02-8126-510053A49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FF947C8-525C-4427-BA88-76C8A84AA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EF492D-999F-4DDD-B57B-826788B81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5FF5F-372E-4652-A456-470A6D1F4A3A}" type="datetime2">
              <a:rPr lang="de-CH" smtClean="0"/>
              <a:t>Montag, 16. Mai 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4B32B03-3C11-448B-BB12-97C48360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B3A3C6-2A37-425C-AE45-E65A47FB6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37099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F41795-8544-4E0C-8221-B40B4DE60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BA1BE6A-C3EA-4DBE-AB81-98BE2DDBF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F9E7DF-0E34-4E7A-8B0E-D9CB7DDCE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B815069-8473-44FF-A729-CCAAE1006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7A677-F6B7-4623-B471-0E9B83525000}" type="datetime2">
              <a:rPr lang="de-CH" smtClean="0"/>
              <a:t>Montag, 16. Mai 2022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8E13BB7-BB0E-4A96-A4A5-0D8FA1BD3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671EC1D-0A4A-484D-A5E1-02808897C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0982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B6DAC5-435B-4B09-BCFB-BEDEBD61F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839E1EA-C66E-48CA-978C-56BAB7F11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ACB5BAD-BED3-4CF5-81C0-CFDA2A502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3632212-69E3-4C52-87D3-FC8E217F57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568D6D0-F12A-4BA1-8779-8207FC1415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E0C6A1F-1E16-4091-83D5-6F0E0A591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497E8-1803-4C0F-B80B-A29893F6A9F2}" type="datetime2">
              <a:rPr lang="de-CH" smtClean="0"/>
              <a:t>Montag, 16. Mai 2022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DE25C6B-FB2E-44B0-892C-E21351E7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681021C-D5A8-4FF5-8164-881C49DA5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87381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DB4CE4-8E6D-4EC7-B236-B2786EC55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9036FF-64F5-4917-A5D7-9203307F3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CD9EE-52BB-4339-9E4C-7B3329871324}" type="datetime2">
              <a:rPr lang="de-CH" smtClean="0"/>
              <a:t>Montag, 16. Mai 2022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E73345D-4C27-4EA3-821B-F6FFF27B9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715DED-7B4F-45AB-AA63-858278566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6876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52C05B8-72F8-4548-91B1-56EC41870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2293E-DFF6-47F7-B82A-CFB84AD9176F}" type="datetime2">
              <a:rPr lang="de-CH" smtClean="0"/>
              <a:t>Montag, 16. Mai 2022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0CA2F38-D703-43B5-8BAF-9E3899AA0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EDC738-4A6F-42E6-8F85-35564F5C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05646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CFE157-7993-4CE6-9C35-3C2D43C0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B1EA2B4-967A-46EA-9EA2-658B6A78D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B1ACB89-074B-4D13-B2B8-80C1BA5E36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EBF7870-EE7F-49FC-BFFD-E7A2763EA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3F7E-674B-4ADC-908C-4BC9AD702638}" type="datetime2">
              <a:rPr lang="de-CH" smtClean="0"/>
              <a:t>Montag, 16. Mai 2022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E4C8A8-F84E-4A2F-A2D8-CA593339C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BCE7C2A-B0B6-46BD-8539-FAB9F99E8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34147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8367B0-809F-4E5F-849A-0484D8EC0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6390564-4B7B-4C00-81A5-1937072210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EBE0834-08AF-4FF9-9B29-A4805E0D0B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3AA2249-6105-4546-9CB0-D99F12D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6758-7BFD-4CEA-8939-2E9C2AB105D2}" type="datetime2">
              <a:rPr lang="de-CH" smtClean="0"/>
              <a:t>Montag, 16. Mai 2022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9E267D6-666E-40BE-A125-84F631DF4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621B0DF-56EC-4C4A-AFC8-46F1C2670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3371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71F88A1-59D2-403D-8018-655333741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8CB0FAA-9F48-4B98-8D75-C14848797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CF915D-BD54-4129-B571-7E5D094B93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3642E-1AE2-40CB-B2A1-6E682EF5BB50}" type="datetime2">
              <a:rPr lang="de-CH" smtClean="0"/>
              <a:t>Montag, 16. Mai 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8A800B-1B52-4C98-ADD0-17E9CB9075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188EB7-26B4-4F52-8963-5B582CA065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E28C3-DCD8-4311-8C78-8514E49EB759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4295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0CB670-326B-4F84-9944-60F2FF759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fr-FR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D9B055-A832-43DA-BD89-ECF48E5A4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501A94-4816-4E8B-8371-09D580A56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1</a:t>
            </a:fld>
            <a:endParaRPr lang="de-CH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8E1F0C2F-2F77-445A-9AA8-5C0A0DAE01EF}"/>
              </a:ext>
            </a:extLst>
          </p:cNvPr>
          <p:cNvSpPr txBox="1">
            <a:spLocks/>
          </p:cNvSpPr>
          <p:nvPr/>
        </p:nvSpPr>
        <p:spPr bwMode="auto">
          <a:xfrm>
            <a:off x="838200" y="4276583"/>
            <a:ext cx="3919151" cy="134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188913" indent="-188913" algn="l" defTabSz="17145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4"/>
              </a:buClr>
              <a:buChar char="•"/>
              <a:defRPr sz="2000" b="0">
                <a:solidFill>
                  <a:schemeClr val="tx1"/>
                </a:solidFill>
                <a:latin typeface="+mn-lt"/>
                <a:ea typeface="ＭＳ Ｐゴシック" pitchFamily="-60" charset="-128"/>
                <a:cs typeface="ＭＳ Ｐゴシック" pitchFamily="-60" charset="-128"/>
              </a:defRPr>
            </a:lvl1pPr>
            <a:lvl2pPr marL="342900" indent="-171450" algn="l" defTabSz="3429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2pPr>
            <a:lvl3pPr marL="571500" indent="-171450" algn="l" defTabSz="5715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3pPr>
            <a:lvl4pPr marL="1317625" indent="-203200" algn="l" rtl="0" eaLnBrk="1" fontAlgn="base" hangingPunct="1">
              <a:spcBef>
                <a:spcPct val="0"/>
              </a:spcBef>
              <a:spcAft>
                <a:spcPct val="2000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4pPr>
            <a:lvl5pPr marL="17160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5pPr>
            <a:lvl6pPr marL="21732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6pPr>
            <a:lvl7pPr marL="26304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7pPr>
            <a:lvl8pPr marL="30876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8pPr>
            <a:lvl9pPr marL="35448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9pPr>
          </a:lstStyle>
          <a:p>
            <a:pPr marL="0" marR="0" lvl="0" indent="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EE3134"/>
              </a:buClr>
              <a:buSz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60" charset="-128"/>
              </a:rPr>
              <a:t>Equipe organisatrice:</a:t>
            </a:r>
          </a:p>
          <a:p>
            <a:pPr marL="0" marR="0" lvl="0" indent="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EE3134"/>
              </a:buClr>
              <a:buSzTx/>
              <a:buNone/>
              <a:tabLst/>
              <a:defRPr/>
            </a:pPr>
            <a:r>
              <a:rPr lang="fr-FR" kern="0" dirty="0">
                <a:solidFill>
                  <a:srgbClr val="000000"/>
                </a:solidFill>
              </a:rPr>
              <a:t>Mme XXXXX, M. XXXXX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-60" charset="-128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DFA2E296-C65E-4C21-BEE5-6EF378528901}"/>
              </a:ext>
            </a:extLst>
          </p:cNvPr>
          <p:cNvSpPr txBox="1">
            <a:spLocks/>
          </p:cNvSpPr>
          <p:nvPr/>
        </p:nvSpPr>
        <p:spPr bwMode="gray">
          <a:xfrm>
            <a:off x="0" y="1239633"/>
            <a:ext cx="12191999" cy="2189368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>
              <a:defRPr/>
            </a:pPr>
            <a:r>
              <a:rPr lang="fr-FR" sz="4800" b="1" kern="0" dirty="0">
                <a:solidFill>
                  <a:srgbClr val="FFFFFF"/>
                </a:solidFill>
                <a:latin typeface="+mn-lt"/>
              </a:rPr>
              <a:t>Un jour en tant que spécialiste en ressources humaines </a:t>
            </a:r>
            <a:r>
              <a:rPr lang="fr-FR" sz="4800" kern="0" dirty="0">
                <a:solidFill>
                  <a:schemeClr val="tx1"/>
                </a:solidFill>
                <a:latin typeface="+mn-lt"/>
              </a:rPr>
              <a:t>(présentation à adapter en fonction des besoins)</a:t>
            </a:r>
            <a:endParaRPr kumimoji="0" lang="fr-FR" sz="48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6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769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F465ABA-849E-4906-A118-E535931BA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fr-FR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D79619A-24D5-4ADE-A5A4-FC4E23B2E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8BF6197-6CD2-4758-B79F-63620A47B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pPr/>
              <a:t>10</a:t>
            </a:fld>
            <a:endParaRPr lang="de-CH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5B25CF87-0857-4A3A-8490-5B15525A146F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60" charset="-128"/>
              </a:rPr>
              <a:t>Activité 4 : entretiens d’embauche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5EC7DDD4-E61F-4E3B-8538-BC9B27696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636" y="707785"/>
            <a:ext cx="8959504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cs typeface="Arial" panose="020B0604020202020204" pitchFamily="34" charset="0"/>
              </a:rPr>
              <a:t>Vos tâches</a:t>
            </a:r>
          </a:p>
          <a:p>
            <a:endParaRPr lang="fr-FR" sz="12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cs typeface="Arial" panose="020B0604020202020204" pitchFamily="34" charset="0"/>
              </a:rPr>
              <a:t>Assurer un traitement des tâches inhérentes au métier de service comptable dans les temps impartis.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cs typeface="Arial" panose="020B0604020202020204" pitchFamily="34" charset="0"/>
              </a:rPr>
              <a:t>Exécuter le contrôle des factures conformément aux exigences.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cs typeface="Arial" panose="020B0604020202020204" pitchFamily="34" charset="0"/>
              </a:rPr>
              <a:t>Affecter les factures aux comptes.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cs typeface="Arial" panose="020B0604020202020204" pitchFamily="34" charset="0"/>
              </a:rPr>
              <a:t>Effectuer le traitement et entretien de la base de données des fournisseurs.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cs typeface="Arial" panose="020B0604020202020204" pitchFamily="34" charset="0"/>
              </a:rPr>
              <a:t>Aider durant la clôture mensuelle, trimestrielle et annuelle des comptes.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cs typeface="Arial" panose="020B0604020202020204" pitchFamily="34" charset="0"/>
              </a:rPr>
              <a:t>Effectuer le traitement de cycles de paiements et de paiements individuels.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cs typeface="Arial" panose="020B0604020202020204" pitchFamily="34" charset="0"/>
              </a:rPr>
              <a:t>Contribuer aux améliorations des procédures au sein du domaine de compétences.</a:t>
            </a:r>
          </a:p>
          <a:p>
            <a:endParaRPr lang="fr-FR" sz="1400" u="sng" dirty="0">
              <a:cs typeface="Arial" panose="020B0604020202020204" pitchFamily="34" charset="0"/>
            </a:endParaRPr>
          </a:p>
          <a:p>
            <a:r>
              <a:rPr lang="fr-FR" sz="1400" b="1" dirty="0">
                <a:cs typeface="Arial" panose="020B0604020202020204" pitchFamily="34" charset="0"/>
              </a:rPr>
              <a:t>Vous détenez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cs typeface="Arial" panose="020B0604020202020204" pitchFamily="34" charset="0"/>
              </a:rPr>
              <a:t>Une formation commerciale de base.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cs typeface="Arial" panose="020B0604020202020204" pitchFamily="34" charset="0"/>
              </a:rPr>
              <a:t>De premières expériences dans le domaine de la comptabilité.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cs typeface="Arial" panose="020B0604020202020204" pitchFamily="34" charset="0"/>
              </a:rPr>
              <a:t>Une aisance à manipuler les chiffres.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cs typeface="Arial" panose="020B0604020202020204" pitchFamily="34" charset="0"/>
              </a:rPr>
              <a:t>De bonnes connaissances dans les outils informatiques de base (Excel).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cs typeface="Arial" panose="020B0604020202020204" pitchFamily="34" charset="0"/>
              </a:rPr>
              <a:t>De bonnes connaissances en anglais, à l‘oral et à l‘écrit.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cs typeface="Arial" panose="020B0604020202020204" pitchFamily="34" charset="0"/>
              </a:rPr>
              <a:t>Une capacité rapide de compréhension, de la flexibilité et un esprit d‘équipe.</a:t>
            </a:r>
            <a:endParaRPr lang="fr-FR" sz="1400" u="sng" dirty="0">
              <a:cs typeface="Arial" panose="020B0604020202020204" pitchFamily="34" charset="0"/>
            </a:endParaRPr>
          </a:p>
          <a:p>
            <a:endParaRPr lang="fr-FR" sz="1400" u="sng" dirty="0">
              <a:cs typeface="Arial" panose="020B0604020202020204" pitchFamily="34" charset="0"/>
            </a:endParaRPr>
          </a:p>
          <a:p>
            <a:r>
              <a:rPr lang="fr-FR" sz="1400" b="1" dirty="0">
                <a:cs typeface="Arial" panose="020B0604020202020204" pitchFamily="34" charset="0"/>
              </a:rPr>
              <a:t>Nous offrons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cs typeface="Arial" panose="020B0604020202020204" pitchFamily="34" charset="0"/>
              </a:rPr>
              <a:t>Des tâches diversifiées et responsables dans un environnement de travail dynamique et international.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cs typeface="Arial" panose="020B0604020202020204" pitchFamily="34" charset="0"/>
              </a:rPr>
              <a:t>Une équipe motivée et efficace.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cs typeface="Arial" panose="020B0604020202020204" pitchFamily="34" charset="0"/>
              </a:rPr>
              <a:t>Une solide familiarisation et formation au monde professionnel.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cs typeface="Arial" panose="020B0604020202020204" pitchFamily="34" charset="0"/>
              </a:rPr>
              <a:t>Des possibilités de développement dans une entreprise grandissante.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cs typeface="Arial" panose="020B0604020202020204" pitchFamily="34" charset="0"/>
            </a:endParaRPr>
          </a:p>
          <a:p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Contact : </a:t>
            </a: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Petra </a:t>
            </a:r>
            <a:r>
              <a:rPr kumimoji="0" lang="fr-FR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Mustermann</a:t>
            </a: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fr-FR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Muster</a:t>
            </a: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SA, Rue de l’exemple 10, CH-1111 Ville, Téléphone 011 111 11 11</a:t>
            </a:r>
          </a:p>
        </p:txBody>
      </p:sp>
    </p:spTree>
    <p:extLst>
      <p:ext uri="{BB962C8B-B14F-4D97-AF65-F5344CB8AC3E}">
        <p14:creationId xmlns:p14="http://schemas.microsoft.com/office/powerpoint/2010/main" val="23904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8681DDB-B765-4AF2-B317-362A19A53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fr-FR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3F76EBF-E01C-4CA8-BC70-96E43C1C7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907809-63FF-401D-878B-181B55914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11</a:t>
            </a:fld>
            <a:endParaRPr lang="de-CH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267BC867-E8AC-4CEB-93ED-79569E9CF1A3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60" charset="-128"/>
              </a:rPr>
              <a:t>Activité 4 : </a:t>
            </a:r>
            <a:r>
              <a:rPr kumimoji="0" lang="fr-FR" sz="2400" b="1" i="0" u="none" strike="noStrike" kern="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60" charset="-128"/>
              </a:rPr>
              <a:t>candidat·e</a:t>
            </a:r>
            <a:r>
              <a:rPr kumimoji="0" lang="fr-FR" sz="24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60" charset="-128"/>
              </a:rPr>
              <a:t> 1 (10 minutes) _______________________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625096D-8424-463B-9E80-44D4451CEB7A}"/>
              </a:ext>
            </a:extLst>
          </p:cNvPr>
          <p:cNvSpPr txBox="1">
            <a:spLocks/>
          </p:cNvSpPr>
          <p:nvPr/>
        </p:nvSpPr>
        <p:spPr bwMode="auto">
          <a:xfrm>
            <a:off x="234952" y="809818"/>
            <a:ext cx="4144963" cy="4999725"/>
          </a:xfrm>
          <a:prstGeom prst="roundRect">
            <a:avLst>
              <a:gd name="adj" fmla="val 3431"/>
            </a:avLst>
          </a:prstGeom>
          <a:gradFill flip="none" rotWithShape="1">
            <a:gsLst>
              <a:gs pos="0">
                <a:srgbClr val="B6B8BA">
                  <a:lumMod val="20000"/>
                  <a:lumOff val="80000"/>
                </a:srgbClr>
              </a:gs>
              <a:gs pos="47000">
                <a:srgbClr val="FFFFFF"/>
              </a:gs>
            </a:gsLst>
            <a:lin ang="10800000" scaled="1"/>
            <a:tileRect/>
          </a:gradFill>
          <a:ln w="15875" cap="flat" algn="ctr">
            <a:solidFill>
              <a:srgbClr val="B6B8BA"/>
            </a:solidFill>
            <a:round/>
            <a:headEnd type="none" w="med" len="med"/>
            <a:tailEnd type="none" w="med" len="med"/>
          </a:ln>
          <a:effectLst>
            <a:outerShdw blurRad="254000" dist="101600" dir="8400000" sx="98000" sy="98000" rotWithShape="0">
              <a:prstClr val="black">
                <a:alpha val="40000"/>
              </a:prstClr>
            </a:outerShdw>
          </a:effectLst>
        </p:spPr>
        <p:txBody>
          <a:bodyPr vert="horz" wrap="square" lIns="91430" tIns="91440" rIns="91430" bIns="45716" numCol="1" anchor="t" anchorCtr="0" compatLnSpc="1">
            <a:prstTxWarp prst="textNoShape">
              <a:avLst/>
            </a:prstTxWarp>
          </a:bodyPr>
          <a:lstStyle>
            <a:lvl1pPr marL="188913" indent="-188913" algn="l" defTabSz="17145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4"/>
              </a:buClr>
              <a:buChar char="•"/>
              <a:defRPr lang="en-US" sz="20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1pPr>
            <a:lvl2pPr marL="342900" indent="-171450" algn="l" defTabSz="3429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lang="en-US" sz="18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2pPr>
            <a:lvl3pPr marL="571500" indent="-171450" algn="l" defTabSz="5715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lang="en-US" sz="16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3pPr>
            <a:lvl4pPr marL="1317625" indent="-203200" algn="l" rtl="0" eaLnBrk="1" fontAlgn="base" hangingPunct="1">
              <a:spcBef>
                <a:spcPct val="0"/>
              </a:spcBef>
              <a:spcAft>
                <a:spcPct val="2000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4pPr>
            <a:lvl5pPr marL="17160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5pPr>
            <a:lvl6pPr marL="21732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6pPr>
            <a:lvl7pPr marL="26304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7pPr>
            <a:lvl8pPr marL="30876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8pPr>
            <a:lvl9pPr marL="35448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9pPr>
          </a:lstStyle>
          <a:p>
            <a:pPr marL="188913" marR="0" lvl="0" indent="-188913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00" charset="-128"/>
                <a:cs typeface="+mn-cs"/>
              </a:rPr>
              <a:t>Questions possibles :</a:t>
            </a:r>
          </a:p>
          <a:p>
            <a:pPr marL="0" indent="0">
              <a:buNone/>
              <a:tabLst>
                <a:tab pos="269875" algn="l"/>
              </a:tabLst>
            </a:pPr>
            <a:r>
              <a:rPr lang="fr-FR" sz="1200" dirty="0">
                <a:latin typeface="+mn-lt"/>
              </a:rPr>
              <a:t>1.	Qu‘est-ce qui vous a poussé à postuler ?</a:t>
            </a:r>
          </a:p>
          <a:p>
            <a:pPr marL="0" indent="0">
              <a:buNone/>
              <a:tabLst>
                <a:tab pos="269875" algn="l"/>
              </a:tabLst>
            </a:pPr>
            <a:r>
              <a:rPr lang="fr-FR" sz="1200" dirty="0">
                <a:latin typeface="+mn-lt"/>
              </a:rPr>
              <a:t>2.	Que savez-vous au sujet de notre entreprise ?</a:t>
            </a:r>
          </a:p>
          <a:p>
            <a:pPr marL="0" indent="0">
              <a:buNone/>
              <a:tabLst>
                <a:tab pos="269875" algn="l"/>
              </a:tabLst>
            </a:pPr>
            <a:r>
              <a:rPr lang="fr-FR" sz="1200" dirty="0">
                <a:latin typeface="+mn-lt"/>
              </a:rPr>
              <a:t>3.	Donnez 3 caractéristiques positives et négatives vous 	concernant.</a:t>
            </a:r>
          </a:p>
          <a:p>
            <a:pPr marL="0" indent="0">
              <a:buNone/>
              <a:tabLst>
                <a:tab pos="269875" algn="l"/>
              </a:tabLst>
            </a:pPr>
            <a:r>
              <a:rPr lang="fr-FR" sz="1200" dirty="0">
                <a:latin typeface="+mn-lt"/>
              </a:rPr>
              <a:t>4.	Où aimeriez-vous être dans 5 ans ?</a:t>
            </a:r>
          </a:p>
          <a:p>
            <a:pPr marL="0" indent="0">
              <a:buNone/>
              <a:tabLst>
                <a:tab pos="269875" algn="l"/>
              </a:tabLst>
            </a:pPr>
            <a:r>
              <a:rPr lang="fr-FR" sz="1200" dirty="0">
                <a:latin typeface="+mn-lt"/>
              </a:rPr>
              <a:t>5.	Appréciez-vous travailler en équipe ?</a:t>
            </a:r>
          </a:p>
          <a:p>
            <a:pPr marL="0" indent="0">
              <a:buNone/>
              <a:tabLst>
                <a:tab pos="269875" algn="l"/>
              </a:tabLst>
            </a:pPr>
            <a:r>
              <a:rPr lang="fr-FR" sz="1200" dirty="0">
                <a:latin typeface="+mn-lt"/>
              </a:rPr>
              <a:t>6.	Appréciez-vous manipuler les chiffres au quotidien ?</a:t>
            </a:r>
          </a:p>
          <a:p>
            <a:pPr marL="0" indent="0">
              <a:buNone/>
              <a:tabLst>
                <a:tab pos="269875" algn="l"/>
              </a:tabLst>
            </a:pPr>
            <a:r>
              <a:rPr lang="fr-FR" sz="1200" dirty="0">
                <a:latin typeface="+mn-lt"/>
              </a:rPr>
              <a:t>7.	Parlez-vous anglais ?</a:t>
            </a:r>
          </a:p>
          <a:p>
            <a:pPr marL="0" indent="0">
              <a:buNone/>
              <a:tabLst>
                <a:tab pos="269875" algn="l"/>
              </a:tabLst>
            </a:pPr>
            <a:r>
              <a:rPr lang="fr-FR" sz="1200" dirty="0">
                <a:latin typeface="+mn-lt"/>
              </a:rPr>
              <a:t>8.	Combien de langues parlez-vous ?</a:t>
            </a:r>
          </a:p>
          <a:p>
            <a:pPr marL="0" indent="0">
              <a:buNone/>
              <a:tabLst>
                <a:tab pos="269875" algn="l"/>
              </a:tabLst>
            </a:pPr>
            <a:r>
              <a:rPr lang="fr-FR" sz="1200" dirty="0">
                <a:latin typeface="+mn-lt"/>
              </a:rPr>
              <a:t>9.	Quels diplômes avez-vous obtenus ?</a:t>
            </a:r>
          </a:p>
          <a:p>
            <a:pPr marL="0" indent="0">
              <a:buNone/>
              <a:tabLst>
                <a:tab pos="269875" algn="l"/>
              </a:tabLst>
            </a:pPr>
            <a:r>
              <a:rPr lang="fr-FR" sz="1200" dirty="0">
                <a:latin typeface="+mn-lt"/>
              </a:rPr>
              <a:t>10. 	Qu‘avez-vous fait après avoir terminé votre formation ?</a:t>
            </a:r>
          </a:p>
          <a:p>
            <a:pPr marL="0" indent="0">
              <a:buNone/>
              <a:tabLst>
                <a:tab pos="269875" algn="l"/>
              </a:tabLst>
            </a:pPr>
            <a:r>
              <a:rPr lang="fr-FR" sz="1200" dirty="0">
                <a:latin typeface="+mn-lt"/>
              </a:rPr>
              <a:t>11.	Quels métiers avez-vous appris ?</a:t>
            </a:r>
          </a:p>
          <a:p>
            <a:pPr marL="0" indent="0">
              <a:buNone/>
              <a:tabLst>
                <a:tab pos="269875" algn="l"/>
              </a:tabLst>
            </a:pPr>
            <a:r>
              <a:rPr lang="fr-FR" sz="1200" dirty="0">
                <a:latin typeface="+mn-lt"/>
              </a:rPr>
              <a:t>12. 	Pourquoi pensez-vous être la bonne personne pour ce 	poste?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31B92A68-50DF-4472-8DFF-BCFA79D6AD6B}"/>
              </a:ext>
            </a:extLst>
          </p:cNvPr>
          <p:cNvSpPr txBox="1">
            <a:spLocks/>
          </p:cNvSpPr>
          <p:nvPr/>
        </p:nvSpPr>
        <p:spPr bwMode="auto">
          <a:xfrm>
            <a:off x="4788024" y="837001"/>
            <a:ext cx="4144962" cy="4999725"/>
          </a:xfrm>
          <a:prstGeom prst="roundRect">
            <a:avLst>
              <a:gd name="adj" fmla="val 3431"/>
            </a:avLst>
          </a:prstGeom>
          <a:gradFill flip="none" rotWithShape="1">
            <a:gsLst>
              <a:gs pos="0">
                <a:srgbClr val="B6B8BA">
                  <a:lumMod val="20000"/>
                  <a:lumOff val="80000"/>
                </a:srgbClr>
              </a:gs>
              <a:gs pos="47000">
                <a:srgbClr val="FFFFFF"/>
              </a:gs>
            </a:gsLst>
            <a:lin ang="10800000" scaled="1"/>
            <a:tileRect/>
          </a:gradFill>
          <a:ln w="15875" cap="flat" algn="ctr">
            <a:solidFill>
              <a:srgbClr val="B6B8BA"/>
            </a:solidFill>
            <a:round/>
            <a:headEnd type="none" w="med" len="med"/>
            <a:tailEnd type="none" w="med" len="med"/>
          </a:ln>
          <a:effectLst>
            <a:outerShdw blurRad="254000" dist="101600" dir="8400000" sx="98000" sy="98000" rotWithShape="0">
              <a:prstClr val="black">
                <a:alpha val="40000"/>
              </a:prstClr>
            </a:outerShdw>
          </a:effectLst>
        </p:spPr>
        <p:txBody>
          <a:bodyPr vert="horz" wrap="square" lIns="91430" tIns="91440" rIns="91430" bIns="45716" numCol="1" anchor="t" anchorCtr="0" compatLnSpc="1">
            <a:prstTxWarp prst="textNoShape">
              <a:avLst/>
            </a:prstTxWarp>
          </a:bodyPr>
          <a:lstStyle>
            <a:lvl1pPr marL="188913" indent="-188913" algn="l" defTabSz="17145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4"/>
              </a:buClr>
              <a:buChar char="•"/>
              <a:defRPr lang="en-US" sz="20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1pPr>
            <a:lvl2pPr marL="342900" indent="-171450" algn="l" defTabSz="3429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lang="en-US" sz="18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2pPr>
            <a:lvl3pPr marL="571500" indent="-171450" algn="l" defTabSz="5715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lang="en-US" sz="16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3pPr>
            <a:lvl4pPr marL="1317625" indent="-203200" algn="l" rtl="0" eaLnBrk="1" fontAlgn="base" hangingPunct="1">
              <a:spcBef>
                <a:spcPct val="0"/>
              </a:spcBef>
              <a:spcAft>
                <a:spcPct val="2000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4pPr>
            <a:lvl5pPr marL="17160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5pPr>
            <a:lvl6pPr marL="21732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6pPr>
            <a:lvl7pPr marL="26304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7pPr>
            <a:lvl8pPr marL="30876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8pPr>
            <a:lvl9pPr marL="35448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9pPr>
          </a:lstStyle>
          <a:p>
            <a:pPr marL="188913" marR="0" lvl="0" indent="-188913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r>
              <a:rPr kumimoji="0" lang="fr-FR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100" charset="-128"/>
                <a:cs typeface="+mn-cs"/>
              </a:rPr>
              <a:t>Réponses (entourer la note octroyée) :</a:t>
            </a:r>
          </a:p>
          <a:p>
            <a:pPr marL="228600" marR="0" lvl="0" indent="-22860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100" charset="-128"/>
                <a:cs typeface="+mn-cs"/>
              </a:rPr>
              <a:t>6    5    3    &lt;3</a:t>
            </a:r>
          </a:p>
          <a:p>
            <a:pPr marL="228600" marR="0" lvl="0" indent="-22860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100" charset="-128"/>
                <a:cs typeface="+mn-cs"/>
              </a:rPr>
              <a:t>6    5    3    &lt;3</a:t>
            </a:r>
          </a:p>
          <a:p>
            <a:pPr marL="228600" marR="0" lvl="0" indent="-22860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100" charset="-128"/>
                <a:cs typeface="+mn-cs"/>
              </a:rPr>
              <a:t>6    5    3    &lt;3</a:t>
            </a:r>
          </a:p>
          <a:p>
            <a:pPr marL="228600" marR="0" lvl="0" indent="-22860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100" charset="-128"/>
                <a:cs typeface="+mn-cs"/>
              </a:rPr>
              <a:t>6    5    3    &lt;3</a:t>
            </a:r>
          </a:p>
          <a:p>
            <a:pPr marL="228600" marR="0" lvl="0" indent="-22860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100" charset="-128"/>
                <a:cs typeface="+mn-cs"/>
              </a:rPr>
              <a:t>6    5    3    &lt;3</a:t>
            </a:r>
          </a:p>
          <a:p>
            <a:pPr marL="228600" marR="0" lvl="0" indent="-22860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100" charset="-128"/>
                <a:cs typeface="+mn-cs"/>
              </a:rPr>
              <a:t>6    5    3    &lt;3</a:t>
            </a:r>
          </a:p>
          <a:p>
            <a:pPr marL="228600" marR="0" lvl="0" indent="-22860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100" charset="-128"/>
                <a:cs typeface="+mn-cs"/>
              </a:rPr>
              <a:t>6    5    3    &lt;3</a:t>
            </a:r>
          </a:p>
          <a:p>
            <a:pPr marL="228600" marR="0" lvl="0" indent="-22860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100" charset="-128"/>
                <a:cs typeface="+mn-cs"/>
              </a:rPr>
              <a:t>6    5    3    &lt;3</a:t>
            </a:r>
          </a:p>
          <a:p>
            <a:pPr marL="228600" marR="0" lvl="0" indent="-22860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100" charset="-128"/>
                <a:cs typeface="+mn-cs"/>
              </a:rPr>
              <a:t>6    5    3    &lt;3</a:t>
            </a:r>
          </a:p>
          <a:p>
            <a:pPr marL="228600" marR="0" lvl="0" indent="-22860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100" charset="-128"/>
                <a:cs typeface="+mn-cs"/>
              </a:rPr>
              <a:t> 6    5    3    &lt;3</a:t>
            </a:r>
          </a:p>
          <a:p>
            <a:pPr marL="228600" marR="0" lvl="0" indent="-22860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100" charset="-128"/>
                <a:cs typeface="+mn-cs"/>
              </a:rPr>
              <a:t> 6    5    3    &lt;3</a:t>
            </a:r>
          </a:p>
          <a:p>
            <a:pPr marL="228600" marR="0" lvl="0" indent="-22860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100" charset="-128"/>
                <a:cs typeface="+mn-cs"/>
              </a:rPr>
              <a:t> 6    5    3    &lt;3</a:t>
            </a:r>
          </a:p>
          <a:p>
            <a:pPr marL="228600" marR="0" lvl="0" indent="-22860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EE3134"/>
              </a:buClr>
              <a:buSzTx/>
              <a:buFont typeface="+mj-lt"/>
              <a:buAutoNum type="arabicPeriod"/>
              <a:tabLst/>
              <a:defRPr/>
            </a:pPr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100" charset="-128"/>
              <a:cs typeface="+mn-cs"/>
            </a:endParaRPr>
          </a:p>
          <a:p>
            <a:pPr marL="188913" marR="0" lvl="0" indent="-188913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EE3134"/>
              </a:buClr>
              <a:buSzTx/>
              <a:buFontTx/>
              <a:buChar char="•"/>
              <a:tabLst/>
              <a:defRPr/>
            </a:pPr>
            <a:endParaRPr kumimoji="0" lang="de-CH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100" charset="-128"/>
              <a:cs typeface="+mn-cs"/>
            </a:endParaRPr>
          </a:p>
          <a:p>
            <a:pPr marL="188913" marR="0" lvl="0" indent="-188913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EE3134"/>
              </a:buClr>
              <a:buSzTx/>
              <a:buFontTx/>
              <a:buChar char="•"/>
              <a:tabLst/>
              <a:defRPr/>
            </a:pPr>
            <a:endParaRPr kumimoji="0" lang="de-CH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100" charset="-128"/>
              <a:cs typeface="+mn-cs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FD0E673E-B1C4-4AE8-81A2-5273FBF85C80}"/>
              </a:ext>
            </a:extLst>
          </p:cNvPr>
          <p:cNvSpPr txBox="1"/>
          <p:nvPr/>
        </p:nvSpPr>
        <p:spPr>
          <a:xfrm>
            <a:off x="539552" y="5877272"/>
            <a:ext cx="9202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rgbClr val="000000"/>
                </a:solidFill>
                <a:ea typeface="ＭＳ Ｐゴシック" pitchFamily="100" charset="-128"/>
              </a:rPr>
              <a:t>Merci pour votre participation, nous vous contacterons prochainement !</a:t>
            </a:r>
          </a:p>
        </p:txBody>
      </p:sp>
    </p:spTree>
    <p:extLst>
      <p:ext uri="{BB962C8B-B14F-4D97-AF65-F5344CB8AC3E}">
        <p14:creationId xmlns:p14="http://schemas.microsoft.com/office/powerpoint/2010/main" val="3952405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793B76-AB18-44B2-A033-9694177FE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fr-FR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6DCFD95-8806-4426-8B0B-D6AEB2604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4196791-BCD1-4EC0-8CBD-2B8F77EE7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12</a:t>
            </a:fld>
            <a:endParaRPr lang="de-CH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502C7E4-4F92-4266-86EA-76E9172D0330}"/>
              </a:ext>
            </a:extLst>
          </p:cNvPr>
          <p:cNvSpPr txBox="1">
            <a:spLocks/>
          </p:cNvSpPr>
          <p:nvPr/>
        </p:nvSpPr>
        <p:spPr bwMode="gray">
          <a:xfrm>
            <a:off x="0" y="316230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>
                <a:solidFill>
                  <a:srgbClr val="FFFFFF"/>
                </a:solidFill>
                <a:latin typeface="+mn-lt"/>
              </a:rPr>
              <a:t>Annexes</a:t>
            </a:r>
            <a:r>
              <a:rPr kumimoji="0" lang="fr-FR" sz="24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60" charset="-128"/>
              </a:rPr>
              <a:t> pour les exercices</a:t>
            </a:r>
          </a:p>
        </p:txBody>
      </p:sp>
    </p:spTree>
    <p:extLst>
      <p:ext uri="{BB962C8B-B14F-4D97-AF65-F5344CB8AC3E}">
        <p14:creationId xmlns:p14="http://schemas.microsoft.com/office/powerpoint/2010/main" val="331136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61D429D-8FBB-495F-BD20-724544891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fr-FR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D3EF54-297A-40CF-ABCE-807BCF90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Source: </a:t>
            </a:r>
            <a:r>
              <a:rPr lang="de-CH" dirty="0" err="1"/>
              <a:t>OpenClipart-Vectors</a:t>
            </a:r>
            <a:r>
              <a:rPr lang="de-CH" dirty="0"/>
              <a:t> / Pixabay.com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25CB4C9-F3CE-4960-BF78-ED7054E69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13</a:t>
            </a:fld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C85FAA9-B8CF-4E4C-85A2-27271CD8D82E}"/>
              </a:ext>
            </a:extLst>
          </p:cNvPr>
          <p:cNvSpPr txBox="1"/>
          <p:nvPr/>
        </p:nvSpPr>
        <p:spPr>
          <a:xfrm>
            <a:off x="3048000" y="3251259"/>
            <a:ext cx="6096000" cy="355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kern="0" dirty="0">
                <a:solidFill>
                  <a:srgbClr val="FFFFFF"/>
                </a:solidFill>
                <a:latin typeface="Arial"/>
              </a:rPr>
              <a:t>Annexes</a:t>
            </a:r>
            <a:r>
              <a:rPr kumimoji="0" lang="fr-FR" sz="18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60" charset="-128"/>
              </a:rPr>
              <a:t> pour les exercices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A507F04-C1C5-4E7C-8C60-6E4DAEBA675E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lvl="0">
              <a:defRPr/>
            </a:pPr>
            <a:r>
              <a:rPr kumimoji="0" lang="fr-FR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60" charset="-128"/>
              </a:rPr>
              <a:t>Activité 1: </a:t>
            </a:r>
            <a:r>
              <a:rPr lang="fr-FR" b="1" kern="0" dirty="0">
                <a:solidFill>
                  <a:srgbClr val="FFFFFF"/>
                </a:solidFill>
                <a:latin typeface="+mn-lt"/>
              </a:rPr>
              <a:t>Comment trouvons-nous de nouvelles personnes ?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pitchFamily="-60" charset="-128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DB0D70C-15EF-4559-AD59-B0876A087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32" y="533400"/>
            <a:ext cx="6134100" cy="578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11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01CC09C-A67C-4F75-9571-FFCC05E43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fr-FR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4068CF2-9487-41EB-99D4-C8EEFC7E3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Source : </a:t>
            </a:r>
            <a:r>
              <a:rPr lang="de-CH" dirty="0" err="1"/>
              <a:t>rawpixel</a:t>
            </a:r>
            <a:r>
              <a:rPr lang="de-CH" dirty="0"/>
              <a:t> / Pexels.com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1B8D6E-4057-466D-839C-969F983E7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14</a:t>
            </a:fld>
            <a:endParaRPr lang="de-CH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5792CE03-00B6-43FC-8EBC-F82CD6040DCE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>
              <a:defRPr/>
            </a:pPr>
            <a:r>
              <a:rPr lang="fr-FR" b="1" kern="0" dirty="0">
                <a:solidFill>
                  <a:srgbClr val="FFFFFF"/>
                </a:solidFill>
                <a:latin typeface="+mn-lt"/>
              </a:rPr>
              <a:t>Activité 1 : Comment trouvons-nous de nouvelles personnes ?</a:t>
            </a:r>
            <a:endParaRPr lang="fr-FR" sz="4000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A15B62D-F0EC-4F14-9F07-A218D93D7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088" y="678289"/>
            <a:ext cx="8311324" cy="569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7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01CC09C-A67C-4F75-9571-FFCC05E43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fr-FR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4068CF2-9487-41EB-99D4-C8EEFC7E3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Source : </a:t>
            </a:r>
            <a:r>
              <a:rPr lang="de-CH" dirty="0" err="1"/>
              <a:t>geralt</a:t>
            </a:r>
            <a:r>
              <a:rPr lang="de-CH" dirty="0"/>
              <a:t> / Pixabay.com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1B8D6E-4057-466D-839C-969F983E7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15</a:t>
            </a:fld>
            <a:endParaRPr lang="de-CH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5792CE03-00B6-43FC-8EBC-F82CD6040DCE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lvl="0">
              <a:defRPr/>
            </a:pPr>
            <a:r>
              <a:rPr lang="fr-FR" b="1" kern="0" dirty="0">
                <a:solidFill>
                  <a:srgbClr val="FFFFFF"/>
                </a:solidFill>
                <a:latin typeface="+mn-lt"/>
              </a:rPr>
              <a:t>Activité 1 : Comment trouvons-nous de nouvelles personnes ?</a:t>
            </a:r>
            <a:endParaRPr lang="fr-FR" sz="4000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AB75654-E500-45F1-80AC-37381EF81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1" y="872246"/>
            <a:ext cx="10408023" cy="551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03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01CC09C-A67C-4F75-9571-FFCC05E43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fr-FR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4068CF2-9487-41EB-99D4-C8EEFC7E3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Source : </a:t>
            </a:r>
            <a:r>
              <a:rPr lang="de-CH" dirty="0" err="1"/>
              <a:t>geralt</a:t>
            </a:r>
            <a:r>
              <a:rPr lang="de-CH" dirty="0"/>
              <a:t> / Pixabay.com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1B8D6E-4057-466D-839C-969F983E7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16</a:t>
            </a:fld>
            <a:endParaRPr lang="de-CH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5792CE03-00B6-43FC-8EBC-F82CD6040DCE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lvl="0">
              <a:defRPr/>
            </a:pPr>
            <a:r>
              <a:rPr lang="fr-FR" b="1" kern="0" dirty="0">
                <a:solidFill>
                  <a:srgbClr val="FFFFFF"/>
                </a:solidFill>
                <a:latin typeface="+mn-lt"/>
              </a:rPr>
              <a:t>Activité 1 : Comment trouvons-nous de nouvelles personnes ?</a:t>
            </a:r>
            <a:endParaRPr lang="fr-FR" sz="4800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27958B8-4C62-4D05-AFFC-5BDEABFA7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35" y="1156447"/>
            <a:ext cx="11828929" cy="48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77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01CC09C-A67C-4F75-9571-FFCC05E43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fr-FR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4068CF2-9487-41EB-99D4-C8EEFC7E3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7033" y="6356350"/>
            <a:ext cx="5477933" cy="365125"/>
          </a:xfrm>
        </p:spPr>
        <p:txBody>
          <a:bodyPr/>
          <a:lstStyle/>
          <a:p>
            <a:r>
              <a:rPr lang="de-CH" dirty="0"/>
              <a:t>Source : </a:t>
            </a:r>
            <a:r>
              <a:rPr lang="de-CH" dirty="0" err="1"/>
              <a:t>marybettiniblank</a:t>
            </a:r>
            <a:r>
              <a:rPr lang="de-CH" dirty="0"/>
              <a:t> / Pixabay.com; </a:t>
            </a:r>
            <a:r>
              <a:rPr lang="fr-CH" dirty="0"/>
              <a:t>www.movemeantfoundation.com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1B8D6E-4057-466D-839C-969F983E7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17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A48CA3A-708B-48D2-A9C6-44DE7BA42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21" y="747564"/>
            <a:ext cx="8413179" cy="5608786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6E9C3B8F-6F3F-144A-AFB4-F1CC9936E165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lvl="0">
              <a:defRPr/>
            </a:pPr>
            <a:r>
              <a:rPr lang="fr-FR" b="1" kern="0" dirty="0">
                <a:solidFill>
                  <a:srgbClr val="FFFFFF"/>
                </a:solidFill>
                <a:latin typeface="+mn-lt"/>
              </a:rPr>
              <a:t>Activité 1 : Comment trouvons-nous de nouvelles personnes ?</a:t>
            </a:r>
            <a:endParaRPr lang="fr-FR" sz="4800" b="1" kern="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5324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01CC09C-A67C-4F75-9571-FFCC05E43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fr-FR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4068CF2-9487-41EB-99D4-C8EEFC7E3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7033" y="6356350"/>
            <a:ext cx="5477933" cy="365125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1B8D6E-4057-466D-839C-969F983E7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18</a:t>
            </a:fld>
            <a:endParaRPr lang="de-CH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5792CE03-00B6-43FC-8EBC-F82CD6040DCE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lvl="0">
              <a:defRPr/>
            </a:pPr>
            <a:endParaRPr lang="fr-FR" sz="4800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55BAE64-D51E-448F-B176-8FFFF2BFB015}"/>
              </a:ext>
            </a:extLst>
          </p:cNvPr>
          <p:cNvSpPr txBox="1"/>
          <p:nvPr/>
        </p:nvSpPr>
        <p:spPr>
          <a:xfrm>
            <a:off x="671332" y="1307939"/>
            <a:ext cx="101972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Mention légale: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Traduction de l’allemand par la coordination romande.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Futur en tous genres (2018). Annexe du document « Guide pratique pour les entreprises, organisations et institutions » : matériel de travail pour la mise en place de la journée Futur en tous genres. Cham, Zoug : Bureau national de Futur en tous genres.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Idée de projet et matériel : 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Thermo Fisher Scientific.</a:t>
            </a:r>
          </a:p>
        </p:txBody>
      </p:sp>
    </p:spTree>
    <p:extLst>
      <p:ext uri="{BB962C8B-B14F-4D97-AF65-F5344CB8AC3E}">
        <p14:creationId xmlns:p14="http://schemas.microsoft.com/office/powerpoint/2010/main" val="1187572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2FC401-D7E4-4C5F-BACE-301E0903A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fr-FR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6626244-91AF-4E4D-A2E1-4DF31F8D7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BFEBADB-8042-4C1F-9B8D-5F86C4746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2</a:t>
            </a:fld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74E28ED-81EA-403E-8031-F27FEEA7061F}"/>
              </a:ext>
            </a:extLst>
          </p:cNvPr>
          <p:cNvSpPr txBox="1"/>
          <p:nvPr/>
        </p:nvSpPr>
        <p:spPr>
          <a:xfrm>
            <a:off x="3048000" y="3251259"/>
            <a:ext cx="6096000" cy="355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kern="0" dirty="0">
                <a:solidFill>
                  <a:srgbClr val="FFFFFF"/>
                </a:solidFill>
                <a:latin typeface="Arial"/>
              </a:rPr>
              <a:t>Déroulement de l’atelier</a:t>
            </a:r>
            <a:endParaRPr kumimoji="0" lang="fr-FR" sz="2400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60" charset="-128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828F389-6FC5-4E6E-BEAC-3D1A21BC10F2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>
                <a:solidFill>
                  <a:srgbClr val="FFFFFF"/>
                </a:solidFill>
                <a:latin typeface="+mn-lt"/>
              </a:rPr>
              <a:t>Déroulement de l’atelier</a:t>
            </a:r>
            <a:endParaRPr kumimoji="0" lang="fr-FR" sz="3200" b="1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pitchFamily="-60" charset="-128"/>
            </a:endParaRP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A150411A-9DDB-483C-B55D-462AAE878D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365749"/>
              </p:ext>
            </p:extLst>
          </p:nvPr>
        </p:nvGraphicFramePr>
        <p:xfrm>
          <a:off x="109537" y="873767"/>
          <a:ext cx="11972926" cy="492421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090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82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5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r-FR" sz="1400" b="1" u="none" strike="noStrike" noProof="0" dirty="0">
                          <a:solidFill>
                            <a:schemeClr val="bg1"/>
                          </a:solidFill>
                          <a:latin typeface="+mn-lt"/>
                        </a:rPr>
                        <a:t> Horaire</a:t>
                      </a:r>
                      <a:endParaRPr lang="fr-FR" sz="1400" b="1" i="0" u="none" strike="noStrike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544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l" fontAlgn="b"/>
                      <a:r>
                        <a:rPr lang="fr-FR" sz="1400" u="none" strike="noStrike" noProof="0" dirty="0">
                          <a:latin typeface="+mn-lt"/>
                        </a:rPr>
                        <a:t> Programme</a:t>
                      </a:r>
                      <a:endParaRPr lang="fr-FR" sz="1400" b="1" i="0" u="none" strike="noStrike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5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6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r-FR" sz="14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9h</a:t>
                      </a:r>
                      <a:endParaRPr lang="fr-FR" sz="14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r-FR" sz="1400" u="none" strike="noStrike" noProof="0" dirty="0">
                          <a:latin typeface="+mn-lt"/>
                        </a:rPr>
                        <a:t> Accueil, Présentation des </a:t>
                      </a:r>
                      <a:r>
                        <a:rPr lang="fr-FR" sz="1400" u="none" strike="noStrike" noProof="0" dirty="0" err="1">
                          <a:latin typeface="+mn-lt"/>
                        </a:rPr>
                        <a:t>intervenant·e·s</a:t>
                      </a:r>
                      <a:r>
                        <a:rPr lang="fr-FR" sz="1400" u="none" strike="noStrike" noProof="0" dirty="0">
                          <a:latin typeface="+mn-lt"/>
                        </a:rPr>
                        <a:t> et du déroulement de la journée</a:t>
                      </a:r>
                      <a:endParaRPr lang="fr-FR" sz="1400" b="0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4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r-FR" sz="1400" u="none" strike="noStrike" noProof="0" dirty="0">
                          <a:latin typeface="+mn-lt"/>
                        </a:rPr>
                        <a:t> 9h30</a:t>
                      </a:r>
                      <a:endParaRPr lang="fr-FR" sz="1400" b="0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71463" marR="0" indent="-187325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400" u="none" strike="noStrike" noProof="0" dirty="0">
                          <a:latin typeface="+mn-lt"/>
                        </a:rPr>
                        <a:t>Visite du département des RH et explication des tâches inhérentes à </a:t>
                      </a:r>
                      <a:r>
                        <a:rPr lang="fr-FR" sz="1400" u="none" strike="noStrike" noProof="0" dirty="0" err="1">
                          <a:latin typeface="+mn-lt"/>
                        </a:rPr>
                        <a:t>un·e</a:t>
                      </a:r>
                      <a:r>
                        <a:rPr lang="fr-FR" sz="1400" u="none" strike="noStrike" noProof="0" dirty="0">
                          <a:latin typeface="+mn-lt"/>
                        </a:rPr>
                        <a:t> spécialiste en ressources humaines (20 min.)</a:t>
                      </a:r>
                    </a:p>
                    <a:p>
                      <a:pPr marL="271463" marR="0" indent="-187325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400" u="none" strike="noStrike" noProof="0" dirty="0">
                          <a:latin typeface="+mn-lt"/>
                        </a:rPr>
                        <a:t>Recrutement du personnel : discussion sur la base de photos (20 min.)</a:t>
                      </a:r>
                    </a:p>
                    <a:p>
                      <a:pPr marL="271463" marR="0" indent="-187325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400" u="none" strike="noStrike" noProof="0" dirty="0">
                          <a:latin typeface="+mn-lt"/>
                        </a:rPr>
                        <a:t>Sélection de postulations : travail en groupe, échanges en commun (35 min.)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279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10h45</a:t>
                      </a:r>
                      <a:endParaRPr lang="fr-FR" sz="14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Pause</a:t>
                      </a:r>
                      <a:endParaRPr lang="fr-FR" sz="14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3489052"/>
                  </a:ext>
                </a:extLst>
              </a:tr>
              <a:tr h="3212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r-FR" sz="1400" u="none" strike="noStrike" noProof="0" dirty="0">
                          <a:latin typeface="+mn-lt"/>
                        </a:rPr>
                        <a:t> 11h</a:t>
                      </a:r>
                      <a:endParaRPr lang="fr-FR" sz="1400" b="0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r-FR" sz="1400" u="none" strike="noStrike" noProof="0" dirty="0">
                          <a:latin typeface="+mn-lt"/>
                        </a:rPr>
                        <a:t> Conseil aux collaborateurs et collaboratrices : explication et exercice en groupes (60 min.)</a:t>
                      </a:r>
                      <a:endParaRPr lang="fr-FR" sz="1400" b="0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279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12h</a:t>
                      </a:r>
                      <a:endParaRPr lang="fr-FR" sz="14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Repas de midi</a:t>
                      </a:r>
                      <a:endParaRPr lang="fr-FR" sz="14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55493342"/>
                  </a:ext>
                </a:extLst>
              </a:tr>
              <a:tr h="11959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r-FR" sz="1400" b="0" u="none" strike="noStrike" noProof="0" dirty="0">
                          <a:latin typeface="+mn-lt"/>
                        </a:rPr>
                        <a:t> 13h</a:t>
                      </a:r>
                      <a:endParaRPr lang="fr-FR" sz="14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r-FR" sz="1400" b="0" u="none" strike="noStrike" noProof="0" dirty="0">
                          <a:latin typeface="+mn-lt"/>
                        </a:rPr>
                        <a:t> Entretiens d’embauche</a:t>
                      </a:r>
                    </a:p>
                    <a:p>
                      <a:pPr marL="285750" indent="-201613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fr-FR" sz="14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Explication et discussion (20 min.)</a:t>
                      </a:r>
                    </a:p>
                    <a:p>
                      <a:pPr marL="285750" indent="-201613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fr-FR" sz="14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Préparation de jeux de rôles (15 min.)</a:t>
                      </a:r>
                    </a:p>
                    <a:p>
                      <a:pPr marL="285750" indent="-201613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fr-FR" sz="14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Réalisation des jeux de rôles, mise en scène d’entretiens d’embauche (4 x 15 min. + 5 min. de déplacement)</a:t>
                      </a:r>
                    </a:p>
                    <a:p>
                      <a:pPr marL="285750" indent="-201613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fr-FR" sz="14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Evaluation (10 min.)</a:t>
                      </a:r>
                      <a:endParaRPr lang="fr-FR" sz="14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9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r-FR" sz="1400" u="none" strike="noStrike" noProof="0" dirty="0">
                          <a:latin typeface="+mn-lt"/>
                        </a:rPr>
                        <a:t> 14h50</a:t>
                      </a:r>
                      <a:endParaRPr lang="fr-FR" sz="1400" b="0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r-FR" sz="1400" u="none" strike="noStrike" noProof="0" dirty="0">
                          <a:latin typeface="+mn-lt"/>
                        </a:rPr>
                        <a:t> Conclusion (25 min.)</a:t>
                      </a:r>
                      <a:endParaRPr lang="fr-FR" sz="1400" b="0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627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r-FR" sz="14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15h15</a:t>
                      </a:r>
                      <a:endParaRPr lang="fr-FR" sz="14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fr-FR" sz="14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Interview d’un collaborateur, d’une collaboratrice ou </a:t>
                      </a:r>
                      <a:r>
                        <a:rPr lang="fr-FR" sz="1400" b="0" u="none" strike="noStrike" noProof="0" dirty="0" err="1">
                          <a:solidFill>
                            <a:srgbClr val="000000"/>
                          </a:solidFill>
                          <a:latin typeface="+mn-lt"/>
                        </a:rPr>
                        <a:t>apprenti·e</a:t>
                      </a:r>
                      <a:endParaRPr lang="fr-FR" sz="14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138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BC5FE0C-B7C4-40D4-9E9F-783D394BA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fr-FR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76EDB5-F91C-45AA-86A2-CDA627568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674EA83-0111-4AEA-BBFD-53E2E5A69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3</a:t>
            </a:fld>
            <a:endParaRPr lang="de-CH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4E400929-7EB4-43E8-AE15-4C7C81EDD37F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>
                <a:solidFill>
                  <a:srgbClr val="FFFFFF"/>
                </a:solidFill>
                <a:latin typeface="+mn-lt"/>
              </a:rPr>
              <a:t>Description de l’atelier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2B7B80CE-CFC5-4FF8-91A8-2B852912E00F}"/>
              </a:ext>
            </a:extLst>
          </p:cNvPr>
          <p:cNvSpPr txBox="1">
            <a:spLocks/>
          </p:cNvSpPr>
          <p:nvPr/>
        </p:nvSpPr>
        <p:spPr bwMode="auto">
          <a:xfrm>
            <a:off x="251521" y="836712"/>
            <a:ext cx="1137850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188913" indent="-188913" algn="l" defTabSz="17145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4"/>
              </a:buClr>
              <a:buChar char="•"/>
              <a:defRPr sz="2000" b="0">
                <a:solidFill>
                  <a:schemeClr val="tx1"/>
                </a:solidFill>
                <a:latin typeface="+mn-lt"/>
                <a:ea typeface="ＭＳ Ｐゴシック" pitchFamily="-60" charset="-128"/>
                <a:cs typeface="ＭＳ Ｐゴシック" pitchFamily="-60" charset="-128"/>
              </a:defRPr>
            </a:lvl1pPr>
            <a:lvl2pPr marL="342900" indent="-171450" algn="l" defTabSz="3429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800" baseline="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2pPr>
            <a:lvl3pPr marL="571500" indent="-171450" algn="l" defTabSz="5715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3pPr>
            <a:lvl4pPr marL="1317625" indent="-203200" algn="l" rtl="0" eaLnBrk="1" fontAlgn="base" hangingPunct="1">
              <a:spcBef>
                <a:spcPct val="0"/>
              </a:spcBef>
              <a:spcAft>
                <a:spcPct val="2000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4pPr>
            <a:lvl5pPr marL="17160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5pPr>
            <a:lvl6pPr marL="21732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6pPr>
            <a:lvl7pPr marL="26304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7pPr>
            <a:lvl8pPr marL="30876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8pPr>
            <a:lvl9pPr marL="35448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9pPr>
          </a:lstStyle>
          <a:p>
            <a:pPr marR="0" lvl="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60" charset="-128"/>
              </a:rPr>
              <a:t>Aimerais-tu découvrir le travail d’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60" charset="-128"/>
              </a:rPr>
              <a:t>un·e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60" charset="-128"/>
              </a:rPr>
              <a:t> spécialiste en ressources humaines (dans une grande entreprise internationale) ? </a:t>
            </a:r>
            <a:r>
              <a:rPr lang="fr-FR" kern="0" dirty="0">
                <a:solidFill>
                  <a:srgbClr val="000000"/>
                </a:solidFill>
              </a:rPr>
              <a:t>Tu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60" charset="-128"/>
              </a:rPr>
              <a:t> apprendras par exemple comment est-ce que nous trouvons de nouveaux collaborateurs et de nouvelles collaboratrices et comment se déroulent les entretiens d’embauche</a:t>
            </a:r>
          </a:p>
          <a:p>
            <a:pPr marR="0" lvl="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kern="0" dirty="0">
                <a:solidFill>
                  <a:srgbClr val="000000"/>
                </a:solidFill>
              </a:rPr>
              <a:t>Les RH propose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60" charset="-128"/>
              </a:rPr>
              <a:t>:</a:t>
            </a:r>
          </a:p>
          <a:p>
            <a:pPr marR="0" lvl="1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124" charset="-128"/>
              </a:rPr>
              <a:t>Activités </a:t>
            </a:r>
            <a:r>
              <a:rPr lang="fr-FR" kern="0" dirty="0">
                <a:solidFill>
                  <a:srgbClr val="000000"/>
                </a:solidFill>
              </a:rPr>
              <a:t>du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124" charset="-128"/>
              </a:rPr>
              <a:t> matin :</a:t>
            </a:r>
          </a:p>
          <a:p>
            <a:pPr marR="0" lvl="2" algn="l" defTabSz="5715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fr-FR" kern="0" dirty="0">
                <a:solidFill>
                  <a:srgbClr val="000000"/>
                </a:solidFill>
              </a:rPr>
              <a:t>Visite guidée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124" charset="-128"/>
            </a:endParaRPr>
          </a:p>
          <a:p>
            <a:pPr lvl="2">
              <a:buClrTx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124" charset="-128"/>
              </a:rPr>
              <a:t>Comment </a:t>
            </a:r>
            <a:r>
              <a:rPr lang="fr-FR" kern="0" dirty="0">
                <a:solidFill>
                  <a:srgbClr val="000000"/>
                </a:solidFill>
              </a:rPr>
              <a:t>débusquons-nous nos collaborateurs et collaboratrices ? Moyens de communication.</a:t>
            </a:r>
          </a:p>
          <a:p>
            <a:pPr lvl="2">
              <a:buClrTx/>
              <a:defRPr/>
            </a:pPr>
            <a:r>
              <a:rPr lang="fr-FR" kern="0" dirty="0">
                <a:solidFill>
                  <a:srgbClr val="000000"/>
                </a:solidFill>
              </a:rPr>
              <a:t>Sélection de postulations</a:t>
            </a:r>
          </a:p>
          <a:p>
            <a:pPr marR="0" lvl="2" algn="l" defTabSz="5715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124" charset="-128"/>
              </a:rPr>
              <a:t>Conseil aux collaborateurs et collaboratrices</a:t>
            </a:r>
          </a:p>
          <a:p>
            <a:pPr marR="0" lvl="2" algn="l" defTabSz="5715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124" charset="-128"/>
            </a:endParaRPr>
          </a:p>
          <a:p>
            <a:pPr marL="342900" marR="0" lvl="1" indent="-17145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555759">
                  <a:lumMod val="75000"/>
                </a:srgb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Activités de l’après-midi :</a:t>
            </a:r>
          </a:p>
          <a:p>
            <a:pPr lvl="2">
              <a:buClrTx/>
              <a:defRPr/>
            </a:pPr>
            <a:r>
              <a:rPr lang="fr-FR" kern="0" dirty="0">
                <a:solidFill>
                  <a:srgbClr val="000000"/>
                </a:solidFill>
              </a:rPr>
              <a:t>Préparation d’entretiens d’embauches</a:t>
            </a:r>
          </a:p>
          <a:p>
            <a:pPr marL="571500" marR="0" lvl="2" indent="-171450" algn="l" defTabSz="5715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555759">
                  <a:lumMod val="75000"/>
                </a:srgbClr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fr-FR" kern="0" dirty="0">
                <a:solidFill>
                  <a:srgbClr val="000000"/>
                </a:solidFill>
                <a:cs typeface="Arial" panose="020B0604020202020204" pitchFamily="34" charset="0"/>
              </a:rPr>
              <a:t>Comment mener des entretiens d’embauche en tant que spécialiste en ressources humaines ?</a:t>
            </a:r>
          </a:p>
          <a:p>
            <a:pPr marL="571500" marR="0" lvl="2" indent="-171450" algn="l" defTabSz="5715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555759">
                  <a:lumMod val="75000"/>
                </a:srgb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Evaluation</a:t>
            </a:r>
          </a:p>
          <a:p>
            <a:pPr marL="1317625" marR="0" lvl="3" indent="-203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endParaRPr kumimoji="0" lang="de-CH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124" charset="-128"/>
            </a:endParaRPr>
          </a:p>
          <a:p>
            <a:pPr marL="188913" marR="0" lvl="0" indent="-188913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EE3134"/>
              </a:buClr>
              <a:buSzTx/>
              <a:buFontTx/>
              <a:buChar char="•"/>
              <a:tabLst/>
              <a:defRPr/>
            </a:pPr>
            <a:endParaRPr kumimoji="0" lang="de-CH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60" charset="-128"/>
            </a:endParaRPr>
          </a:p>
          <a:p>
            <a:pPr marL="188913" marR="0" lvl="0" indent="-188913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EE3134"/>
              </a:buClr>
              <a:buSzTx/>
              <a:buFontTx/>
              <a:buNone/>
              <a:tabLst/>
              <a:defRPr/>
            </a:pPr>
            <a:endParaRPr kumimoji="0" lang="de-CH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6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8496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2FC83AB-E56D-4532-9426-189A4A9CE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fr-FR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BCBB65F-FEE1-4F9A-8C92-9A6AF32DF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77D9D9E-3740-4A9B-A376-2B5C2A63F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4</a:t>
            </a:fld>
            <a:endParaRPr lang="de-CH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2A9C9A95-A6F3-4911-BDA2-1DD54F460F33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60" charset="-128"/>
              </a:rPr>
              <a:t>Les objectifs d’</a:t>
            </a:r>
            <a:r>
              <a:rPr kumimoji="0" lang="fr-FR" sz="2400" b="1" i="0" u="none" strike="noStrike" kern="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60" charset="-128"/>
              </a:rPr>
              <a:t>un·e</a:t>
            </a:r>
            <a:r>
              <a:rPr kumimoji="0" lang="fr-FR" sz="24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60" charset="-128"/>
              </a:rPr>
              <a:t> spécialiste en ressources humaines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3233A759-EE2A-47FF-9629-AC37056678A4}"/>
              </a:ext>
            </a:extLst>
          </p:cNvPr>
          <p:cNvSpPr txBox="1">
            <a:spLocks/>
          </p:cNvSpPr>
          <p:nvPr/>
        </p:nvSpPr>
        <p:spPr bwMode="auto">
          <a:xfrm>
            <a:off x="242888" y="1065215"/>
            <a:ext cx="11549062" cy="483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188913" indent="-188913" algn="l" defTabSz="17145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4"/>
              </a:buClr>
              <a:buChar char="•"/>
              <a:defRPr sz="2000" b="0">
                <a:solidFill>
                  <a:schemeClr val="tx1"/>
                </a:solidFill>
                <a:latin typeface="+mn-lt"/>
                <a:ea typeface="ＭＳ Ｐゴシック" pitchFamily="-60" charset="-128"/>
                <a:cs typeface="ＭＳ Ｐゴシック" pitchFamily="-60" charset="-128"/>
              </a:defRPr>
            </a:lvl1pPr>
            <a:lvl2pPr marL="342900" indent="-171450" algn="l" defTabSz="3429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800" baseline="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2pPr>
            <a:lvl3pPr marL="571500" indent="-171450" algn="l" defTabSz="5715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3pPr>
            <a:lvl4pPr marL="1317625" indent="-203200" algn="l" rtl="0" eaLnBrk="1" fontAlgn="base" hangingPunct="1">
              <a:spcBef>
                <a:spcPct val="0"/>
              </a:spcBef>
              <a:spcAft>
                <a:spcPct val="2000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4pPr>
            <a:lvl5pPr marL="17160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5pPr>
            <a:lvl6pPr marL="21732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6pPr>
            <a:lvl7pPr marL="26304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7pPr>
            <a:lvl8pPr marL="30876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8pPr>
            <a:lvl9pPr marL="35448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9pPr>
          </a:lstStyle>
          <a:p>
            <a:pPr marL="188913" marR="0" lvl="0" indent="-188913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lang="fr-FR" b="1" kern="0" dirty="0">
                <a:solidFill>
                  <a:srgbClr val="000000"/>
                </a:solidFill>
              </a:rPr>
              <a:t>De manière générale : rassembler les bonnes personnes dans l’entreprise en suivant les bonnes procédures</a:t>
            </a:r>
            <a:r>
              <a:rPr kumimoji="0" lang="fr-FR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60" charset="-128"/>
              </a:rPr>
              <a:t>.</a:t>
            </a:r>
          </a:p>
          <a:p>
            <a:pPr marL="188913" marR="0" lvl="0" indent="-188913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-60" charset="-128"/>
            </a:endParaRPr>
          </a:p>
          <a:p>
            <a:pPr marL="188913" marR="0" lvl="0" indent="-188913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60" charset="-128"/>
              </a:rPr>
              <a:t>Que </a:t>
            </a:r>
            <a:r>
              <a:rPr lang="fr-FR" kern="0" dirty="0">
                <a:solidFill>
                  <a:srgbClr val="000000"/>
                </a:solidFill>
              </a:rPr>
              <a:t>recherche-t-on dans une postulation d’</a:t>
            </a:r>
            <a:r>
              <a:rPr lang="fr-FR" kern="0" dirty="0" err="1">
                <a:solidFill>
                  <a:srgbClr val="000000"/>
                </a:solidFill>
              </a:rPr>
              <a:t>un·e</a:t>
            </a:r>
            <a:r>
              <a:rPr lang="fr-FR" kern="0" dirty="0">
                <a:solidFill>
                  <a:srgbClr val="000000"/>
                </a:solidFill>
              </a:rPr>
              <a:t> </a:t>
            </a:r>
            <a:r>
              <a:rPr lang="fr-FR" kern="0" dirty="0" err="1">
                <a:solidFill>
                  <a:srgbClr val="000000"/>
                </a:solidFill>
              </a:rPr>
              <a:t>candidat·e</a:t>
            </a:r>
            <a:r>
              <a:rPr lang="fr-FR" kern="0" dirty="0">
                <a:solidFill>
                  <a:srgbClr val="000000"/>
                </a:solidFill>
              </a:rPr>
              <a:t>?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-60" charset="-128"/>
            </a:endParaRPr>
          </a:p>
          <a:p>
            <a:pPr marL="342900" marR="0" lvl="1" indent="-17145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124" charset="-128"/>
              </a:rPr>
              <a:t>Capacités</a:t>
            </a:r>
          </a:p>
          <a:p>
            <a:pPr marL="342900" marR="0" lvl="1" indent="-17145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124" charset="-128"/>
              </a:rPr>
              <a:t>Personnalité</a:t>
            </a:r>
          </a:p>
          <a:p>
            <a:pPr marL="342900" marR="0" lvl="1" indent="-17145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124" charset="-128"/>
              </a:rPr>
              <a:t>Expériences</a:t>
            </a:r>
          </a:p>
          <a:p>
            <a:pPr marL="188913" marR="0" lvl="0" indent="-188913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EE3134"/>
              </a:buClr>
              <a:buSzTx/>
              <a:buFontTx/>
              <a:buChar char="•"/>
              <a:tabLst/>
              <a:defRPr/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6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7902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A0E2668-6B5D-4E2D-840B-5ED9C96E6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fr-FR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108FB35-DBC0-4921-A2FE-496286FA1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3E084CE-F2CC-4ADB-8752-2765F4EBD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5</a:t>
            </a:fld>
            <a:endParaRPr lang="de-CH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5607201-7B61-4BB8-8C16-DA25C30FA653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60" charset="-128"/>
              </a:rPr>
              <a:t>Activité 1 : Comment trouvons-nous de nouvelles personnes ?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89E71B5-3CBE-445E-B431-CF9BB0CED154}"/>
              </a:ext>
            </a:extLst>
          </p:cNvPr>
          <p:cNvGrpSpPr/>
          <p:nvPr/>
        </p:nvGrpSpPr>
        <p:grpSpPr>
          <a:xfrm>
            <a:off x="379198" y="934548"/>
            <a:ext cx="11433604" cy="5383190"/>
            <a:chOff x="379198" y="934548"/>
            <a:chExt cx="11433604" cy="5383190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2E4064EC-A273-4007-B82E-DDBC2BB5F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9198" y="972273"/>
              <a:ext cx="2787227" cy="2629302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0AD07BDA-FDF8-491F-8A3E-63F4A5FA3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9794" y="3640186"/>
              <a:ext cx="3903212" cy="2677552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6C2822CC-D812-4942-91E0-EDD24958B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8324" y="1276908"/>
              <a:ext cx="4544478" cy="1874012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F7A42FB0-2E69-4E94-8C8C-1C7503301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76635" y="3894428"/>
              <a:ext cx="3334165" cy="2221167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C9BD4868-AFE1-4E6B-A142-E6DAC085F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81400" y="934548"/>
              <a:ext cx="3956477" cy="20976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9679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6258AB4-17A9-4815-950F-D6861CB75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fr-FR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A020F5C-A88A-439F-BDA6-ABB1CCE28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54E6A1-D0CE-42E0-82F7-5F61A10E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6</a:t>
            </a:fld>
            <a:endParaRPr lang="de-CH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6882580-E006-4A4D-BA45-C5B1C00550B6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>
              <a:defRPr/>
            </a:pPr>
            <a:r>
              <a:rPr kumimoji="0" lang="fr-FR" sz="24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60" charset="-128"/>
              </a:rPr>
              <a:t>Activité 2 : Sélection de postulations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2BDE43A-16CF-4156-9804-5A6C5097902E}"/>
              </a:ext>
            </a:extLst>
          </p:cNvPr>
          <p:cNvSpPr txBox="1">
            <a:spLocks/>
          </p:cNvSpPr>
          <p:nvPr/>
        </p:nvSpPr>
        <p:spPr bwMode="auto">
          <a:xfrm>
            <a:off x="242888" y="1065215"/>
            <a:ext cx="11291887" cy="483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188913" indent="-188913" algn="l" defTabSz="17145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4"/>
              </a:buClr>
              <a:buChar char="•"/>
              <a:defRPr sz="2000" b="0">
                <a:solidFill>
                  <a:schemeClr val="tx1"/>
                </a:solidFill>
                <a:latin typeface="+mn-lt"/>
                <a:ea typeface="ＭＳ Ｐゴシック" pitchFamily="-60" charset="-128"/>
                <a:cs typeface="ＭＳ Ｐゴシック" pitchFamily="-60" charset="-128"/>
              </a:defRPr>
            </a:lvl1pPr>
            <a:lvl2pPr marL="342900" indent="-171450" algn="l" defTabSz="3429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800" baseline="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2pPr>
            <a:lvl3pPr marL="571500" indent="-171450" algn="l" defTabSz="5715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3pPr>
            <a:lvl4pPr marL="1317625" indent="-203200" algn="l" rtl="0" eaLnBrk="1" fontAlgn="base" hangingPunct="1">
              <a:spcBef>
                <a:spcPct val="0"/>
              </a:spcBef>
              <a:spcAft>
                <a:spcPct val="2000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4pPr>
            <a:lvl5pPr marL="17160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5pPr>
            <a:lvl6pPr marL="21732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6pPr>
            <a:lvl7pPr marL="26304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7pPr>
            <a:lvl8pPr marL="30876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8pPr>
            <a:lvl9pPr marL="35448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9pPr>
          </a:lstStyle>
          <a:p>
            <a:pPr marR="0" lvl="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60" charset="-128"/>
              </a:rPr>
              <a:t>Dossiers de postulation :</a:t>
            </a:r>
          </a:p>
          <a:p>
            <a:pPr lvl="1" defTabSz="171450">
              <a:buClrTx/>
              <a:defRPr/>
            </a:pPr>
            <a:endParaRPr lang="fr-FR" sz="600" kern="0" dirty="0">
              <a:solidFill>
                <a:srgbClr val="000000"/>
              </a:solidFill>
              <a:ea typeface="ＭＳ Ｐゴシック" pitchFamily="-60" charset="-128"/>
            </a:endParaRPr>
          </a:p>
          <a:p>
            <a:pPr lvl="1" defTabSz="171450">
              <a:buClrTx/>
              <a:defRPr/>
            </a:pPr>
            <a:r>
              <a:rPr lang="fr-FR" kern="0" dirty="0">
                <a:solidFill>
                  <a:srgbClr val="000000"/>
                </a:solidFill>
                <a:ea typeface="ＭＳ Ｐゴシック" pitchFamily="-60" charset="-128"/>
              </a:rPr>
              <a:t>Que recherchons-nous ?</a:t>
            </a:r>
          </a:p>
          <a:p>
            <a:pPr lvl="1" defTabSz="171450">
              <a:buClrTx/>
              <a:defRPr/>
            </a:pP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60" charset="-128"/>
              </a:rPr>
              <a:t>Comment est-ce que je reconnais de bons dossiers de postulation ?</a:t>
            </a:r>
          </a:p>
          <a:p>
            <a:pPr lvl="1" defTabSz="171450">
              <a:buClrTx/>
              <a:defRPr/>
            </a:pPr>
            <a:r>
              <a:rPr lang="fr-FR" kern="0" dirty="0">
                <a:solidFill>
                  <a:srgbClr val="000000"/>
                </a:solidFill>
                <a:ea typeface="ＭＳ Ｐゴシック" pitchFamily="-60" charset="-128"/>
              </a:rPr>
              <a:t>Comment est-ce que je reconnais de mauvaises candidatures ?</a:t>
            </a:r>
          </a:p>
          <a:p>
            <a:pPr marL="171450" lvl="1" indent="0" defTabSz="171450">
              <a:buClrTx/>
              <a:buNone/>
              <a:defRPr/>
            </a:pP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-60" charset="-128"/>
            </a:endParaRPr>
          </a:p>
          <a:p>
            <a:pPr marL="180975" lvl="1" indent="-180975">
              <a:buClr>
                <a:srgbClr val="555759">
                  <a:lumMod val="75000"/>
                </a:srgbClr>
              </a:buClr>
              <a:defRPr/>
            </a:pPr>
            <a:endParaRPr lang="fr-FR" sz="2000" kern="0" dirty="0">
              <a:solidFill>
                <a:srgbClr val="000000"/>
              </a:solidFill>
            </a:endParaRPr>
          </a:p>
          <a:p>
            <a:pPr marL="180975" lvl="1" indent="-180975">
              <a:buClr>
                <a:srgbClr val="555759">
                  <a:lumMod val="75000"/>
                </a:srgbClr>
              </a:buClr>
              <a:defRPr/>
            </a:pPr>
            <a:r>
              <a:rPr lang="fr-FR" sz="2000" kern="0" dirty="0">
                <a:solidFill>
                  <a:srgbClr val="000000"/>
                </a:solidFill>
              </a:rPr>
              <a:t>Travail de groupe : sélectionner des dossiers de postulation</a:t>
            </a:r>
            <a:endParaRPr lang="fr-FR" kern="0" dirty="0">
              <a:solidFill>
                <a:srgbClr val="000000"/>
              </a:solidFill>
            </a:endParaRPr>
          </a:p>
          <a:p>
            <a:pPr marL="342900" marR="0" lvl="1" indent="-17145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555759">
                  <a:lumMod val="75000"/>
                </a:srgb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3605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3EAB809-BE92-45F2-B8DF-BDFFEA147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fr-FR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AF6CB40-5C75-4417-B26A-4163DDA60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9577DFA-C2FD-451D-A4FF-38D6D0532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7</a:t>
            </a:fld>
            <a:endParaRPr lang="de-CH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1B06C3BA-F8EE-4416-9486-113028F3CD26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60" charset="-128"/>
              </a:rPr>
              <a:t>Activité </a:t>
            </a:r>
            <a:r>
              <a:rPr lang="fr-FR" b="1" kern="0" dirty="0">
                <a:solidFill>
                  <a:srgbClr val="FFFFFF"/>
                </a:solidFill>
                <a:latin typeface="+mn-lt"/>
              </a:rPr>
              <a:t>3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60" charset="-128"/>
              </a:rPr>
              <a:t>: Conseil aux collaborateurs et collaboratrices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68225C5E-9813-43FE-89E7-2B4CA16469E0}"/>
              </a:ext>
            </a:extLst>
          </p:cNvPr>
          <p:cNvSpPr txBox="1">
            <a:spLocks/>
          </p:cNvSpPr>
          <p:nvPr/>
        </p:nvSpPr>
        <p:spPr bwMode="auto">
          <a:xfrm>
            <a:off x="242888" y="1065215"/>
            <a:ext cx="11291887" cy="483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188913" indent="-188913" algn="l" defTabSz="17145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4"/>
              </a:buClr>
              <a:buChar char="•"/>
              <a:defRPr sz="2000" b="0">
                <a:solidFill>
                  <a:schemeClr val="tx1"/>
                </a:solidFill>
                <a:latin typeface="+mn-lt"/>
                <a:ea typeface="ＭＳ Ｐゴシック" pitchFamily="-60" charset="-128"/>
                <a:cs typeface="ＭＳ Ｐゴシック" pitchFamily="-60" charset="-128"/>
              </a:defRPr>
            </a:lvl1pPr>
            <a:lvl2pPr marL="342900" indent="-171450" algn="l" defTabSz="3429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800" baseline="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2pPr>
            <a:lvl3pPr marL="571500" indent="-171450" algn="l" defTabSz="5715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3pPr>
            <a:lvl4pPr marL="1317625" indent="-203200" algn="l" rtl="0" eaLnBrk="1" fontAlgn="base" hangingPunct="1">
              <a:spcBef>
                <a:spcPct val="0"/>
              </a:spcBef>
              <a:spcAft>
                <a:spcPct val="2000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4pPr>
            <a:lvl5pPr marL="17160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5pPr>
            <a:lvl6pPr marL="21732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6pPr>
            <a:lvl7pPr marL="26304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7pPr>
            <a:lvl8pPr marL="30876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8pPr>
            <a:lvl9pPr marL="35448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9pPr>
          </a:lstStyle>
          <a:p>
            <a:pPr marR="0" lvl="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60" charset="-128"/>
              </a:rPr>
              <a:t>Situations problématique</a:t>
            </a:r>
            <a:r>
              <a:rPr lang="fr-FR" kern="0" dirty="0">
                <a:solidFill>
                  <a:srgbClr val="000000"/>
                </a:solidFill>
              </a:rPr>
              <a:t>s à résoudre dans le quotidien d’</a:t>
            </a:r>
            <a:r>
              <a:rPr lang="fr-FR" kern="0" dirty="0" err="1">
                <a:solidFill>
                  <a:srgbClr val="000000"/>
                </a:solidFill>
              </a:rPr>
              <a:t>un·e</a:t>
            </a:r>
            <a:r>
              <a:rPr lang="fr-FR" kern="0" dirty="0">
                <a:solidFill>
                  <a:srgbClr val="000000"/>
                </a:solidFill>
              </a:rPr>
              <a:t> spécialiste en ressources humaines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60" charset="-128"/>
              </a:rPr>
              <a:t>:</a:t>
            </a:r>
          </a:p>
          <a:p>
            <a:pPr marL="171450" lvl="1" indent="0" defTabSz="171450">
              <a:buClrTx/>
              <a:buNone/>
              <a:defRPr/>
            </a:pPr>
            <a:endParaRPr lang="fr-FR" sz="600" kern="0" dirty="0">
              <a:solidFill>
                <a:srgbClr val="000000"/>
              </a:solidFill>
              <a:ea typeface="ＭＳ Ｐゴシック" pitchFamily="-60" charset="-128"/>
            </a:endParaRPr>
          </a:p>
          <a:p>
            <a:pPr lvl="1" defTabSz="171450">
              <a:buClrTx/>
              <a:defRPr/>
            </a:pPr>
            <a:r>
              <a:rPr lang="fr-FR" kern="0" dirty="0">
                <a:solidFill>
                  <a:srgbClr val="000000"/>
                </a:solidFill>
                <a:ea typeface="ＭＳ Ｐゴシック" pitchFamily="-60" charset="-128"/>
              </a:rPr>
              <a:t>De quoi s’agit-il?</a:t>
            </a:r>
          </a:p>
          <a:p>
            <a:pPr marL="171450" lvl="1" indent="0" defTabSz="171450">
              <a:buClrTx/>
              <a:buNone/>
              <a:defRPr/>
            </a:pP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-60" charset="-128"/>
            </a:endParaRPr>
          </a:p>
          <a:p>
            <a:pPr marL="180975" lvl="1" indent="-180975">
              <a:buClr>
                <a:srgbClr val="555759">
                  <a:lumMod val="75000"/>
                </a:srgbClr>
              </a:buClr>
              <a:defRPr/>
            </a:pPr>
            <a:endParaRPr lang="fr-FR" sz="2000" kern="0" dirty="0">
              <a:solidFill>
                <a:srgbClr val="000000"/>
              </a:solidFill>
            </a:endParaRPr>
          </a:p>
          <a:p>
            <a:pPr marL="180975" lvl="1" indent="-180975">
              <a:buClr>
                <a:srgbClr val="555759">
                  <a:lumMod val="75000"/>
                </a:srgbClr>
              </a:buClr>
              <a:defRPr/>
            </a:pPr>
            <a:endParaRPr lang="fr-FR" sz="2000" kern="0" dirty="0">
              <a:solidFill>
                <a:srgbClr val="000000"/>
              </a:solidFill>
            </a:endParaRPr>
          </a:p>
          <a:p>
            <a:pPr marL="180975" lvl="1" indent="-180975">
              <a:buClr>
                <a:srgbClr val="555759">
                  <a:lumMod val="75000"/>
                </a:srgbClr>
              </a:buClr>
              <a:defRPr/>
            </a:pPr>
            <a:r>
              <a:rPr lang="fr-FR" sz="2000" kern="0" dirty="0">
                <a:solidFill>
                  <a:srgbClr val="000000"/>
                </a:solidFill>
              </a:rPr>
              <a:t>Travail de groupe : élaboration de solutions à proposer</a:t>
            </a:r>
            <a:endParaRPr lang="fr-FR" kern="0" dirty="0">
              <a:solidFill>
                <a:srgbClr val="000000"/>
              </a:solidFill>
            </a:endParaRPr>
          </a:p>
          <a:p>
            <a:pPr marL="342900" marR="0" lvl="1" indent="-17145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555759">
                  <a:lumMod val="75000"/>
                </a:srgb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de-CH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3466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93339DF-ABA5-4819-A9E4-A6F9A2464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fr-FR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70DFD67-E991-483E-BC33-E1414CC74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8F6168-CFAF-4945-A5EC-575DB9AE9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8</a:t>
            </a:fld>
            <a:endParaRPr lang="de-CH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47E45C0A-5784-438B-B2DD-57F7B1E38AFE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60" charset="-128"/>
              </a:rPr>
              <a:t>Activité 4 : entretiens d’embauche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D536AF8E-ABBA-4AD1-BDA5-3FA4E22E15AB}"/>
              </a:ext>
            </a:extLst>
          </p:cNvPr>
          <p:cNvSpPr txBox="1">
            <a:spLocks/>
          </p:cNvSpPr>
          <p:nvPr/>
        </p:nvSpPr>
        <p:spPr bwMode="auto">
          <a:xfrm>
            <a:off x="242888" y="1065215"/>
            <a:ext cx="11291887" cy="483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188913" indent="-188913" algn="l" defTabSz="17145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4"/>
              </a:buClr>
              <a:buChar char="•"/>
              <a:defRPr sz="2000" b="0">
                <a:solidFill>
                  <a:schemeClr val="tx1"/>
                </a:solidFill>
                <a:latin typeface="+mn-lt"/>
                <a:ea typeface="ＭＳ Ｐゴシック" pitchFamily="-60" charset="-128"/>
                <a:cs typeface="ＭＳ Ｐゴシック" pitchFamily="-60" charset="-128"/>
              </a:defRPr>
            </a:lvl1pPr>
            <a:lvl2pPr marL="342900" indent="-171450" algn="l" defTabSz="3429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800" baseline="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2pPr>
            <a:lvl3pPr marL="571500" indent="-171450" algn="l" defTabSz="5715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3pPr>
            <a:lvl4pPr marL="1317625" indent="-203200" algn="l" rtl="0" eaLnBrk="1" fontAlgn="base" hangingPunct="1">
              <a:spcBef>
                <a:spcPct val="0"/>
              </a:spcBef>
              <a:spcAft>
                <a:spcPct val="2000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4pPr>
            <a:lvl5pPr marL="17160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5pPr>
            <a:lvl6pPr marL="21732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6pPr>
            <a:lvl7pPr marL="26304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7pPr>
            <a:lvl8pPr marL="30876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8pPr>
            <a:lvl9pPr marL="35448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9pPr>
          </a:lstStyle>
          <a:p>
            <a:pPr marR="0" lvl="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60" charset="-128"/>
              </a:rPr>
              <a:t>Comment mène-t-on un entretien d’embauche ?</a:t>
            </a:r>
          </a:p>
          <a:p>
            <a:pPr marR="0" lvl="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60" charset="-128"/>
            </a:endParaRPr>
          </a:p>
          <a:p>
            <a:pPr marR="0" lvl="1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124" charset="-128"/>
              </a:rPr>
              <a:t>Discussion : </a:t>
            </a:r>
          </a:p>
          <a:p>
            <a:pPr marR="0" lvl="2" algn="l" defTabSz="5715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fr-FR" kern="0" dirty="0">
                <a:solidFill>
                  <a:srgbClr val="000000"/>
                </a:solidFill>
                <a:latin typeface="Arial"/>
              </a:rPr>
              <a:t>Qu’est-ce qui est important lorsqu’on postule ?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124" charset="-128"/>
            </a:endParaRPr>
          </a:p>
          <a:p>
            <a:pPr marR="0" lvl="2" algn="l" defTabSz="5715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fr-FR" kern="0" dirty="0">
                <a:solidFill>
                  <a:srgbClr val="000000"/>
                </a:solidFill>
                <a:latin typeface="Arial"/>
              </a:rPr>
              <a:t>Quelles questions peut-on poser 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124" charset="-128"/>
              </a:rPr>
              <a:t>?</a:t>
            </a:r>
          </a:p>
          <a:p>
            <a:pPr marR="0" lvl="2" algn="l" defTabSz="5715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124" charset="-128"/>
            </a:endParaRPr>
          </a:p>
          <a:p>
            <a:pPr marR="0" lvl="1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fr-FR" kern="0" dirty="0">
                <a:solidFill>
                  <a:srgbClr val="000000"/>
                </a:solidFill>
                <a:latin typeface="Arial"/>
              </a:rPr>
              <a:t>Préparation : lire le guide et la grille d’évaluation 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124" charset="-128"/>
            </a:endParaRPr>
          </a:p>
          <a:p>
            <a:pPr marR="0" lvl="1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fr-FR" kern="0" dirty="0">
                <a:solidFill>
                  <a:srgbClr val="000000"/>
                </a:solidFill>
                <a:latin typeface="Arial"/>
              </a:rPr>
              <a:t>Mener l’entretien d’embauche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124" charset="-128"/>
            </a:endParaRPr>
          </a:p>
          <a:p>
            <a:pPr marR="0" lvl="1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fr-FR" kern="0" dirty="0">
                <a:solidFill>
                  <a:srgbClr val="000000"/>
                </a:solidFill>
                <a:latin typeface="Arial"/>
              </a:rPr>
              <a:t>Evaluation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389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799E39E-589C-4B41-9F07-D5182F063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fr-FR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1AE386-BD1D-4BE7-A881-B49E850E1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CF696A0-35C8-4CE9-B7CC-8AE19D86C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9</a:t>
            </a:fld>
            <a:endParaRPr lang="de-CH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34990B0B-9F31-462B-A54F-B77D7CD50EE7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60" charset="-128"/>
              </a:rPr>
              <a:t>Activité 4 : entretiens d’embauche</a:t>
            </a: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048D62C3-96DC-42C4-A305-AB31D3D1AB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887408"/>
              </p:ext>
            </p:extLst>
          </p:nvPr>
        </p:nvGraphicFramePr>
        <p:xfrm>
          <a:off x="215371" y="954121"/>
          <a:ext cx="11764108" cy="4931477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298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8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5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8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1131">
                  <a:extLst>
                    <a:ext uri="{9D8B030D-6E8A-4147-A177-3AD203B41FA5}">
                      <a16:colId xmlns:a16="http://schemas.microsoft.com/office/drawing/2014/main" val="2125557323"/>
                    </a:ext>
                  </a:extLst>
                </a:gridCol>
                <a:gridCol w="17529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3390"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fr-FR" sz="2200" b="1" u="none" strike="noStrike" noProof="0" dirty="0">
                          <a:solidFill>
                            <a:schemeClr val="bg1"/>
                          </a:solidFill>
                          <a:latin typeface="+mn-lt"/>
                        </a:rPr>
                        <a:t>Entretiens d’embauche</a:t>
                      </a:r>
                      <a:endParaRPr lang="fr-FR" sz="2200" b="1" i="0" u="none" strike="noStrike" noProof="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544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CH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0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2200" b="1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Horaire</a:t>
                      </a:r>
                      <a:endParaRPr lang="fr-FR" sz="2200" b="1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2200" b="1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Groupe A</a:t>
                      </a:r>
                      <a:endParaRPr lang="fr-FR" sz="2200" b="1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2200" b="1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Groupe B</a:t>
                      </a:r>
                      <a:endParaRPr lang="fr-FR" sz="2200" b="1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2200" b="1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Groupe C</a:t>
                      </a:r>
                      <a:endParaRPr lang="fr-FR" sz="2200" b="1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algn="l" fontAlgn="b"/>
                      <a:r>
                        <a:rPr lang="fr-FR" sz="2200" b="1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Groupe D</a:t>
                      </a:r>
                      <a:endParaRPr lang="fr-FR" sz="2200" b="1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1800" b="1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Temps d’entretien (déplacements)</a:t>
                      </a:r>
                      <a:endParaRPr lang="fr-FR" sz="1800" b="1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2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2000" b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13h35</a:t>
                      </a:r>
                      <a:endParaRPr lang="fr-FR" sz="2000" b="0" i="0" u="none" strike="noStrike" noProof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2000" b="0" u="none" strike="noStrike" baseline="0" noProof="0" dirty="0">
                          <a:solidFill>
                            <a:schemeClr val="tx1"/>
                          </a:solidFill>
                          <a:latin typeface="+mn-lt"/>
                        </a:rPr>
                        <a:t>Les groupes sont installés dans la salle de réunion. Les « </a:t>
                      </a:r>
                      <a:r>
                        <a:rPr lang="fr-FR" sz="2000" b="0" u="none" strike="noStrike" baseline="0" noProof="0" dirty="0" err="1">
                          <a:solidFill>
                            <a:schemeClr val="tx1"/>
                          </a:solidFill>
                          <a:latin typeface="+mn-lt"/>
                        </a:rPr>
                        <a:t>candidat·e·s</a:t>
                      </a:r>
                      <a:r>
                        <a:rPr lang="fr-FR" sz="2000" b="0" u="none" strike="noStrike" baseline="0" noProof="0" dirty="0">
                          <a:solidFill>
                            <a:schemeClr val="tx1"/>
                          </a:solidFill>
                          <a:latin typeface="+mn-lt"/>
                        </a:rPr>
                        <a:t> » (les collaborateurs et collaboratrices) passent d’un groupe à l’autre et passent un entretien d’embauche mené par les élèves.</a:t>
                      </a:r>
                      <a:endParaRPr lang="fr-FR" sz="2000" b="0" i="0" u="none" strike="noStrike" baseline="0" noProof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endParaRPr lang="fr-FR" sz="2000" b="0" i="0" u="none" strike="noStrike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34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 b="0" i="0" u="none" strike="noStrike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34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fr-FR" sz="2000" b="0" i="0" u="none" strike="noStrike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3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2000" b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5’   </a:t>
                      </a:r>
                      <a:endParaRPr lang="fr-FR" sz="2000" b="0" i="0" u="none" strike="noStrike" noProof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42131930"/>
                  </a:ext>
                </a:extLst>
              </a:tr>
              <a:tr h="6319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20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13h40</a:t>
                      </a:r>
                      <a:endParaRPr lang="fr-FR" sz="20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2000" b="0" u="none" strike="noStrike" noProof="0" dirty="0" err="1">
                          <a:solidFill>
                            <a:srgbClr val="000000"/>
                          </a:solidFill>
                          <a:latin typeface="+mn-lt"/>
                        </a:rPr>
                        <a:t>Candidat·e</a:t>
                      </a:r>
                      <a:r>
                        <a:rPr lang="fr-FR" sz="20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1</a:t>
                      </a:r>
                      <a:endParaRPr lang="fr-FR" sz="20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2000" b="0" u="none" strike="noStrike" noProof="0" dirty="0" err="1">
                          <a:solidFill>
                            <a:srgbClr val="000000"/>
                          </a:solidFill>
                          <a:latin typeface="+mn-lt"/>
                        </a:rPr>
                        <a:t>Candidat·e</a:t>
                      </a:r>
                      <a:r>
                        <a:rPr lang="fr-FR" sz="20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4</a:t>
                      </a:r>
                      <a:endParaRPr lang="fr-FR" sz="20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2000" b="0" u="none" strike="noStrike" noProof="0" dirty="0" err="1">
                          <a:solidFill>
                            <a:srgbClr val="000000"/>
                          </a:solidFill>
                          <a:latin typeface="+mn-lt"/>
                        </a:rPr>
                        <a:t>Candidat·e</a:t>
                      </a:r>
                      <a:r>
                        <a:rPr lang="fr-FR" sz="20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3</a:t>
                      </a:r>
                      <a:endParaRPr lang="fr-FR" sz="20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algn="l" fontAlgn="b"/>
                      <a:r>
                        <a:rPr lang="fr-FR" sz="2000" b="0" u="none" strike="noStrike" noProof="0" dirty="0" err="1">
                          <a:solidFill>
                            <a:srgbClr val="000000"/>
                          </a:solidFill>
                          <a:latin typeface="+mn-lt"/>
                        </a:rPr>
                        <a:t>Candidat·e</a:t>
                      </a:r>
                      <a:r>
                        <a:rPr lang="fr-FR" sz="20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2</a:t>
                      </a:r>
                      <a:endParaRPr lang="fr-FR" sz="20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20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10’ (5’)</a:t>
                      </a:r>
                      <a:endParaRPr lang="fr-FR" sz="20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3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20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13h55 </a:t>
                      </a:r>
                      <a:endParaRPr lang="fr-FR" sz="20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2000" b="0" u="none" strike="noStrike" noProof="0" dirty="0" err="1">
                          <a:solidFill>
                            <a:srgbClr val="000000"/>
                          </a:solidFill>
                          <a:latin typeface="+mn-lt"/>
                        </a:rPr>
                        <a:t>Candidat·e</a:t>
                      </a:r>
                      <a:r>
                        <a:rPr lang="fr-FR" sz="20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2</a:t>
                      </a:r>
                      <a:endParaRPr lang="fr-FR" sz="20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2000" b="0" u="none" strike="noStrike" noProof="0" dirty="0" err="1">
                          <a:solidFill>
                            <a:srgbClr val="000000"/>
                          </a:solidFill>
                          <a:latin typeface="+mn-lt"/>
                        </a:rPr>
                        <a:t>Candidat·e</a:t>
                      </a:r>
                      <a:r>
                        <a:rPr lang="fr-FR" sz="20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3</a:t>
                      </a:r>
                      <a:endParaRPr lang="fr-FR" sz="20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2000" b="0" u="none" strike="noStrike" noProof="0" dirty="0" err="1">
                          <a:solidFill>
                            <a:srgbClr val="000000"/>
                          </a:solidFill>
                          <a:latin typeface="+mn-lt"/>
                        </a:rPr>
                        <a:t>Candidat·e</a:t>
                      </a:r>
                      <a:r>
                        <a:rPr lang="fr-FR" sz="20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4</a:t>
                      </a:r>
                      <a:endParaRPr lang="fr-FR" sz="20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algn="l" fontAlgn="b"/>
                      <a:r>
                        <a:rPr lang="fr-FR" sz="2000" b="0" u="none" strike="noStrike" noProof="0" dirty="0" err="1">
                          <a:solidFill>
                            <a:srgbClr val="000000"/>
                          </a:solidFill>
                          <a:latin typeface="+mn-lt"/>
                        </a:rPr>
                        <a:t>Candidat·e</a:t>
                      </a:r>
                      <a:r>
                        <a:rPr lang="fr-FR" sz="20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1</a:t>
                      </a:r>
                      <a:endParaRPr lang="fr-FR" sz="20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20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10’ (5’)</a:t>
                      </a:r>
                      <a:endParaRPr lang="fr-FR" sz="20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3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20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14h10</a:t>
                      </a:r>
                      <a:endParaRPr lang="fr-FR" sz="20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2000" b="0" u="none" strike="noStrike" noProof="0" dirty="0" err="1">
                          <a:solidFill>
                            <a:srgbClr val="000000"/>
                          </a:solidFill>
                          <a:latin typeface="+mn-lt"/>
                        </a:rPr>
                        <a:t>Candidat·e</a:t>
                      </a:r>
                      <a:r>
                        <a:rPr lang="fr-FR" sz="20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3</a:t>
                      </a:r>
                      <a:endParaRPr lang="fr-FR" sz="20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2000" b="0" u="none" strike="noStrike" noProof="0" dirty="0" err="1">
                          <a:solidFill>
                            <a:srgbClr val="000000"/>
                          </a:solidFill>
                          <a:latin typeface="+mn-lt"/>
                        </a:rPr>
                        <a:t>Candidat·e</a:t>
                      </a:r>
                      <a:r>
                        <a:rPr lang="fr-FR" sz="20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2</a:t>
                      </a:r>
                      <a:endParaRPr lang="fr-FR" sz="20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2000" b="0" u="none" strike="noStrike" noProof="0" dirty="0" err="1">
                          <a:solidFill>
                            <a:srgbClr val="000000"/>
                          </a:solidFill>
                          <a:latin typeface="+mn-lt"/>
                        </a:rPr>
                        <a:t>Candidat·e</a:t>
                      </a:r>
                      <a:r>
                        <a:rPr lang="fr-FR" sz="20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1</a:t>
                      </a:r>
                      <a:endParaRPr lang="fr-FR" sz="20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algn="l" fontAlgn="b"/>
                      <a:r>
                        <a:rPr lang="fr-FR" sz="2000" b="0" u="none" strike="noStrike" noProof="0" dirty="0" err="1">
                          <a:solidFill>
                            <a:srgbClr val="000000"/>
                          </a:solidFill>
                          <a:latin typeface="+mn-lt"/>
                        </a:rPr>
                        <a:t>Candidat·e</a:t>
                      </a:r>
                      <a:r>
                        <a:rPr lang="fr-FR" sz="20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4  </a:t>
                      </a:r>
                      <a:endParaRPr lang="fr-FR" sz="20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20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10’ (5’)</a:t>
                      </a:r>
                      <a:endParaRPr lang="fr-FR" sz="20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3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20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14h25</a:t>
                      </a:r>
                      <a:endParaRPr lang="fr-FR" sz="20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2000" b="0" u="none" strike="noStrike" noProof="0" dirty="0" err="1">
                          <a:solidFill>
                            <a:srgbClr val="000000"/>
                          </a:solidFill>
                          <a:latin typeface="+mn-lt"/>
                        </a:rPr>
                        <a:t>Candidat·e</a:t>
                      </a:r>
                      <a:r>
                        <a:rPr lang="fr-FR" sz="20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4</a:t>
                      </a:r>
                      <a:endParaRPr lang="fr-FR" sz="20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2000" b="0" u="none" strike="noStrike" noProof="0" dirty="0" err="1">
                          <a:solidFill>
                            <a:srgbClr val="000000"/>
                          </a:solidFill>
                          <a:latin typeface="+mn-lt"/>
                        </a:rPr>
                        <a:t>Candidat·e</a:t>
                      </a:r>
                      <a:r>
                        <a:rPr lang="fr-FR" sz="20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1</a:t>
                      </a:r>
                      <a:endParaRPr lang="fr-FR" sz="20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2000" b="0" u="none" strike="noStrike" noProof="0" dirty="0" err="1">
                          <a:solidFill>
                            <a:srgbClr val="000000"/>
                          </a:solidFill>
                          <a:latin typeface="+mn-lt"/>
                        </a:rPr>
                        <a:t>Candidat·e</a:t>
                      </a:r>
                      <a:r>
                        <a:rPr lang="fr-FR" sz="20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2 </a:t>
                      </a:r>
                      <a:endParaRPr lang="fr-FR" sz="20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algn="l" fontAlgn="b"/>
                      <a:r>
                        <a:rPr lang="fr-FR" sz="2000" b="0" u="none" strike="noStrike" noProof="0" dirty="0" err="1">
                          <a:solidFill>
                            <a:srgbClr val="000000"/>
                          </a:solidFill>
                          <a:latin typeface="+mn-lt"/>
                        </a:rPr>
                        <a:t>Candidat·e</a:t>
                      </a:r>
                      <a:r>
                        <a:rPr lang="fr-FR" sz="20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3</a:t>
                      </a:r>
                      <a:endParaRPr lang="fr-FR" sz="20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20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10’ (5’)</a:t>
                      </a:r>
                      <a:endParaRPr lang="fr-FR" sz="20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1745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1326</Words>
  <Application>Microsoft Macintosh PowerPoint</Application>
  <PresentationFormat>Grand écran</PresentationFormat>
  <Paragraphs>224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Symbol</vt:lpstr>
      <vt:lpstr>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andrea.keck@phzh.ch</dc:creator>
  <cp:lastModifiedBy>Coordination Romande</cp:lastModifiedBy>
  <cp:revision>103</cp:revision>
  <dcterms:created xsi:type="dcterms:W3CDTF">2018-06-11T09:14:29Z</dcterms:created>
  <dcterms:modified xsi:type="dcterms:W3CDTF">2022-05-16T14:43:50Z</dcterms:modified>
</cp:coreProperties>
</file>